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6"/>
  </p:handoutMasterIdLst>
  <p:sldIdLst>
    <p:sldId id="256" r:id="rId2"/>
    <p:sldId id="258" r:id="rId3"/>
    <p:sldId id="259" r:id="rId4"/>
    <p:sldId id="273" r:id="rId5"/>
    <p:sldId id="261" r:id="rId6"/>
    <p:sldId id="272" r:id="rId7"/>
    <p:sldId id="271" r:id="rId8"/>
    <p:sldId id="263" r:id="rId9"/>
    <p:sldId id="267" r:id="rId10"/>
    <p:sldId id="264" r:id="rId11"/>
    <p:sldId id="268" r:id="rId12"/>
    <p:sldId id="257" r:id="rId13"/>
    <p:sldId id="266" r:id="rId14"/>
    <p:sldId id="269" r:id="rId15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22F093-217B-4300-85E2-9ACBE5400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522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EFDC3-DBF5-4FBD-827A-A209C4B09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B0CEE-E14D-4DF9-B0F2-29D37F2FC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16B1F-9F8C-48DF-93A6-AA5AC56A5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BFB9D-6393-4DD5-A28B-7266819A9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44E17-7307-4C54-B610-F1102410A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FF50C-8E32-4B60-81EC-8A46467F9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D1BE-DCA2-4EC3-ABD0-54A9357BE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3A7A7-BA25-418A-A0B5-F8403F79F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7117-03E7-49B1-A640-75014A258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81997-AD4B-46D2-84E7-8A6C1AC94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D16D8-DA18-40CC-AC04-B1E75ABF1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DA8D0-B39F-4AE9-A080-3451F3DF9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5120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0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5E0010-E05B-4588-8EA4-8C341A37A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  <p:sldLayoutId id="21474836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f/f2/Methyl_pentanoate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upload.wikimedia.org/wikipedia/en/1/18/Methyl_benzoate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en/8/83/Ethyl_nonanoate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upload.wikimedia.org/wikipedia/commons/5/59/Ethyl_valerate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en/8/83/Ethyl_nonanoate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upload.wikimedia.org/wikipedia/commons/5/59/Ethyl_valerate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ESTERS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 and Lana</a:t>
            </a:r>
          </a:p>
        </p:txBody>
      </p:sp>
      <p:pic>
        <p:nvPicPr>
          <p:cNvPr id="15363" name="Picture 5" descr="Ester-gene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267200"/>
            <a:ext cx="297180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609600" y="5257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Arial" charset="0"/>
              </a:rPr>
              <a:t>RCOOR’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Practice- DRAW THESE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Clr>
                <a:schemeClr val="accent1"/>
              </a:buClr>
            </a:pPr>
            <a:r>
              <a:rPr lang="en-US" smtClean="0"/>
              <a:t>Methyl penanoate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mtClean="0"/>
              <a:t>“Flowery”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Clr>
                <a:schemeClr val="accent1"/>
              </a:buClr>
            </a:pPr>
            <a:r>
              <a:rPr lang="en-US" smtClean="0"/>
              <a:t>Methyl benzoate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mtClean="0"/>
              <a:t>“Fruity”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ANSWERS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Clr>
                <a:schemeClr val="accent1"/>
              </a:buClr>
            </a:pPr>
            <a:r>
              <a:rPr lang="en-US" smtClean="0"/>
              <a:t>Methyl penanoate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mtClean="0"/>
              <a:t>“Flowery”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Clr>
                <a:schemeClr val="accent1"/>
              </a:buClr>
            </a:pPr>
            <a:r>
              <a:rPr lang="en-US" smtClean="0"/>
              <a:t>Methyl benzoate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mtClean="0"/>
              <a:t>“Fruity”</a:t>
            </a:r>
          </a:p>
        </p:txBody>
      </p:sp>
      <p:pic>
        <p:nvPicPr>
          <p:cNvPr id="25603" name="Picture 4" descr="File:Methyl pentano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752600"/>
            <a:ext cx="441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 descr="File:Methyl benzoate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733800"/>
            <a:ext cx="3886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Uses</a:t>
            </a: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828800"/>
            <a:ext cx="3587750" cy="4114800"/>
          </a:xfrm>
        </p:spPr>
        <p:txBody>
          <a:bodyPr/>
          <a:lstStyle/>
          <a:p>
            <a:pPr algn="ctr" eaLnBrk="1" hangingPunct="1">
              <a:buClr>
                <a:schemeClr val="accent1"/>
              </a:buClr>
              <a:buSzTx/>
              <a:buFont typeface="Wingdings" pitchFamily="2" charset="2"/>
              <a:buNone/>
            </a:pPr>
            <a:r>
              <a:rPr lang="en-US" sz="2500" smtClean="0"/>
              <a:t>Artificial and natural flavors and smells</a:t>
            </a:r>
          </a:p>
          <a:p>
            <a:pPr eaLnBrk="1" hangingPunct="1">
              <a:buClr>
                <a:schemeClr val="accent1"/>
              </a:buClr>
              <a:buSzTx/>
              <a:buFont typeface="Wingdings" pitchFamily="2" charset="2"/>
              <a:buNone/>
            </a:pPr>
            <a:r>
              <a:rPr lang="en-US" sz="2500" smtClean="0"/>
              <a:t>Such as:</a:t>
            </a:r>
          </a:p>
          <a:p>
            <a:pPr eaLnBrk="1" hangingPunct="1">
              <a:buClr>
                <a:schemeClr val="accent1"/>
              </a:buClr>
              <a:buSzTx/>
              <a:buFont typeface="Wingdings" pitchFamily="2" charset="2"/>
              <a:buNone/>
            </a:pPr>
            <a:r>
              <a:rPr lang="en-US" sz="2500" smtClean="0"/>
              <a:t>-Fruits</a:t>
            </a:r>
          </a:p>
          <a:p>
            <a:pPr eaLnBrk="1" hangingPunct="1">
              <a:buClr>
                <a:schemeClr val="accent1"/>
              </a:buClr>
              <a:buSzTx/>
              <a:buFont typeface="Wingdings" pitchFamily="2" charset="2"/>
              <a:buNone/>
            </a:pPr>
            <a:r>
              <a:rPr lang="en-US" sz="2500" smtClean="0"/>
              <a:t>-Flowers</a:t>
            </a:r>
          </a:p>
          <a:p>
            <a:pPr eaLnBrk="1" hangingPunct="1">
              <a:buClr>
                <a:schemeClr val="accent1"/>
              </a:buClr>
              <a:buSzTx/>
              <a:buFont typeface="Wingdings" pitchFamily="2" charset="2"/>
              <a:buNone/>
            </a:pPr>
            <a:r>
              <a:rPr lang="en-US" sz="2500" smtClean="0"/>
              <a:t>-Candy</a:t>
            </a:r>
          </a:p>
          <a:p>
            <a:pPr eaLnBrk="1" hangingPunct="1">
              <a:buClr>
                <a:schemeClr val="accent1"/>
              </a:buClr>
              <a:buSzTx/>
              <a:buFont typeface="Wingdings" pitchFamily="2" charset="2"/>
              <a:buNone/>
            </a:pPr>
            <a:endParaRPr lang="en-US" sz="2500" smtClean="0"/>
          </a:p>
        </p:txBody>
      </p:sp>
      <p:pic>
        <p:nvPicPr>
          <p:cNvPr id="26627" name="Picture 8" descr="770px-JellyBellyBea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295400"/>
            <a:ext cx="3197225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12" descr="run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1575" y="3733800"/>
            <a:ext cx="28924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3" descr="apple_pie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733800" y="4267200"/>
            <a:ext cx="2663825" cy="1943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8" descr="Pec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0"/>
            <a:ext cx="37147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6" descr="apple_p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57688"/>
            <a:ext cx="34290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No</a:t>
            </a:r>
            <a:r>
              <a:rPr lang="en-US" smtClean="0"/>
              <a:t> </a:t>
            </a:r>
            <a:r>
              <a:rPr lang="en-US" smtClean="0">
                <a:solidFill>
                  <a:schemeClr val="accent1"/>
                </a:solidFill>
              </a:rPr>
              <a:t>Apple</a:t>
            </a:r>
            <a:r>
              <a:rPr lang="en-US" smtClean="0"/>
              <a:t> </a:t>
            </a:r>
            <a:r>
              <a:rPr lang="en-US" smtClean="0">
                <a:solidFill>
                  <a:schemeClr val="accent1"/>
                </a:solidFill>
              </a:rPr>
              <a:t>Pie       No Pecan Pie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accent1"/>
              </a:buClr>
            </a:pPr>
            <a:r>
              <a:rPr lang="en-US" sz="2100" b="1" smtClean="0"/>
              <a:t>Ingredients</a:t>
            </a:r>
            <a:endParaRPr lang="en-US" sz="2100" smtClean="0"/>
          </a:p>
          <a:p>
            <a:pPr eaLnBrk="1" hangingPunct="1">
              <a:buClr>
                <a:schemeClr val="accent1"/>
              </a:buClr>
            </a:pPr>
            <a:r>
              <a:rPr lang="en-US" sz="2100" smtClean="0"/>
              <a:t>2 cups water 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100" smtClean="0"/>
              <a:t>1 ½ cups white sugar 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100" smtClean="0"/>
              <a:t>1 ½ teaspoons cream of tartar 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100" smtClean="0"/>
              <a:t>1 tablespoon butter 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100" smtClean="0"/>
              <a:t>Cinnamon 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100" smtClean="0"/>
              <a:t>Approx. 30 Ritz crackers 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100" smtClean="0"/>
              <a:t>Pie shells </a:t>
            </a:r>
          </a:p>
          <a:p>
            <a:pPr eaLnBrk="1" hangingPunct="1"/>
            <a:endParaRPr lang="en-US" sz="2100" smtClean="0"/>
          </a:p>
        </p:txBody>
      </p:sp>
      <p:sp>
        <p:nvSpPr>
          <p:cNvPr id="27653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100" b="1" smtClean="0"/>
              <a:t>Ingredients</a:t>
            </a:r>
          </a:p>
          <a:p>
            <a:pPr eaLnBrk="1" hangingPunct="1"/>
            <a:r>
              <a:rPr lang="en-US" sz="2100" smtClean="0"/>
              <a:t>9-in pre-made refrigerator crust </a:t>
            </a:r>
          </a:p>
          <a:p>
            <a:pPr eaLnBrk="1" hangingPunct="1"/>
            <a:r>
              <a:rPr lang="en-US" sz="2100" smtClean="0"/>
              <a:t>1 1/2 cups sugar </a:t>
            </a:r>
          </a:p>
          <a:p>
            <a:pPr eaLnBrk="1" hangingPunct="1"/>
            <a:r>
              <a:rPr lang="en-US" sz="2100" smtClean="0"/>
              <a:t>1 stick butter or margarine </a:t>
            </a:r>
          </a:p>
          <a:p>
            <a:pPr eaLnBrk="1" hangingPunct="1"/>
            <a:r>
              <a:rPr lang="en-US" sz="2100" smtClean="0"/>
              <a:t>2 eggs </a:t>
            </a:r>
          </a:p>
          <a:p>
            <a:pPr eaLnBrk="1" hangingPunct="1"/>
            <a:r>
              <a:rPr lang="en-US" sz="2100" smtClean="0"/>
              <a:t>1/2 cup coconut </a:t>
            </a:r>
          </a:p>
          <a:p>
            <a:pPr eaLnBrk="1" hangingPunct="1"/>
            <a:r>
              <a:rPr lang="en-US" sz="2100" smtClean="0"/>
              <a:t>1/2 cup and 1 Tbsp mashed pinto beans </a:t>
            </a:r>
          </a:p>
          <a:p>
            <a:pPr eaLnBrk="1" hangingPunct="1"/>
            <a:r>
              <a:rPr lang="en-US" sz="2100" smtClean="0"/>
              <a:t>1 tsp vanilla extract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No Apple/ Pecan Pie Science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Cream of Tartar + Sugar + heat = Apple Ester!!</a:t>
            </a:r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Ritz Crackers look like cooked apples</a:t>
            </a:r>
          </a:p>
          <a:p>
            <a:pPr eaLnBrk="1" hangingPunct="1"/>
            <a:endParaRPr lang="en-US" sz="2500" smtClean="0"/>
          </a:p>
          <a:p>
            <a:pPr eaLnBrk="1" hangingPunct="1">
              <a:buFont typeface="Wingdings" pitchFamily="2" charset="2"/>
              <a:buNone/>
            </a:pPr>
            <a:endParaRPr lang="en-US" sz="2500" smtClean="0"/>
          </a:p>
        </p:txBody>
      </p:sp>
      <p:sp>
        <p:nvSpPr>
          <p:cNvPr id="28675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Pinto Beans = Pecan Pie Texture</a:t>
            </a:r>
          </a:p>
          <a:p>
            <a:pPr eaLnBrk="1" hangingPunct="1"/>
            <a:endParaRPr lang="en-US" sz="2500" smtClean="0"/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Sugar = Pecan Pie Flavor</a:t>
            </a:r>
          </a:p>
          <a:p>
            <a:pPr eaLnBrk="1" hangingPunct="1"/>
            <a:endParaRPr lang="en-US" sz="2500" smtClean="0"/>
          </a:p>
          <a:p>
            <a:pPr eaLnBrk="1" hangingPunct="1"/>
            <a:endParaRPr lang="en-US" sz="2500" smtClean="0"/>
          </a:p>
        </p:txBody>
      </p:sp>
      <p:pic>
        <p:nvPicPr>
          <p:cNvPr id="28676" name="Picture 5" descr="s_app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4391025"/>
            <a:ext cx="48006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Esters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accent1"/>
              </a:buClr>
            </a:pPr>
            <a:r>
              <a:rPr lang="en-US" sz="2500" smtClean="0"/>
              <a:t>Structure of ester:</a:t>
            </a:r>
          </a:p>
          <a:p>
            <a:pPr eaLnBrk="1" hangingPunct="1"/>
            <a:endParaRPr lang="en-US" sz="2500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>
                <a:schemeClr val="accent1"/>
              </a:buClr>
            </a:pPr>
            <a:r>
              <a:rPr lang="en-US" sz="2500" smtClean="0"/>
              <a:t>4</a:t>
            </a:r>
            <a:r>
              <a:rPr lang="en-US" sz="2500" baseline="30000" smtClean="0"/>
              <a:t>th</a:t>
            </a:r>
            <a:r>
              <a:rPr lang="en-US" sz="2500" smtClean="0"/>
              <a:t> on priority list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100" smtClean="0"/>
              <a:t>1</a:t>
            </a:r>
            <a:r>
              <a:rPr lang="en-US" sz="2100" baseline="30000" smtClean="0"/>
              <a:t>st</a:t>
            </a:r>
            <a:r>
              <a:rPr lang="en-US" sz="2100" smtClean="0"/>
              <a:t>: Cations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100" smtClean="0"/>
              <a:t>2</a:t>
            </a:r>
            <a:r>
              <a:rPr lang="en-US" sz="2100" baseline="30000" smtClean="0"/>
              <a:t>nd</a:t>
            </a:r>
            <a:r>
              <a:rPr lang="en-US" sz="2100" smtClean="0"/>
              <a:t>: Carboxylic Acids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100" smtClean="0"/>
              <a:t>3</a:t>
            </a:r>
            <a:r>
              <a:rPr lang="en-US" sz="2100" baseline="30000" smtClean="0"/>
              <a:t>rd</a:t>
            </a:r>
            <a:r>
              <a:rPr lang="en-US" sz="2100" smtClean="0"/>
              <a:t>: Acid Anhydrides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100" smtClean="0"/>
              <a:t>4</a:t>
            </a:r>
            <a:r>
              <a:rPr lang="en-US" sz="2100" baseline="30000" smtClean="0"/>
              <a:t>th</a:t>
            </a:r>
            <a:r>
              <a:rPr lang="en-US" sz="2100" smtClean="0"/>
              <a:t>: </a:t>
            </a:r>
            <a:r>
              <a:rPr lang="en-US" sz="2100" b="1" smtClean="0"/>
              <a:t>Esters</a:t>
            </a:r>
          </a:p>
          <a:p>
            <a:pPr eaLnBrk="1" hangingPunct="1"/>
            <a:endParaRPr lang="en-US" sz="2500" smtClean="0"/>
          </a:p>
        </p:txBody>
      </p:sp>
      <p:pic>
        <p:nvPicPr>
          <p:cNvPr id="16388" name="Picture 8" descr="Ester-gene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86200"/>
            <a:ext cx="297180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12"/>
          <p:cNvSpPr>
            <a:spLocks noChangeArrowheads="1"/>
          </p:cNvSpPr>
          <p:nvPr/>
        </p:nvSpPr>
        <p:spPr bwMode="auto">
          <a:xfrm>
            <a:off x="2819400" y="3657600"/>
            <a:ext cx="2241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>
                <a:latin typeface="Arial" charset="0"/>
              </a:rPr>
              <a:t>RCOOR’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accent1"/>
                </a:solidFill>
              </a:rPr>
              <a:t>Esterification-</a:t>
            </a:r>
            <a:r>
              <a:rPr lang="en-US" sz="3200" smtClean="0"/>
              <a:t> </a:t>
            </a:r>
            <a:r>
              <a:rPr lang="en-US" sz="3200" smtClean="0">
                <a:solidFill>
                  <a:schemeClr val="accent1"/>
                </a:solidFill>
              </a:rPr>
              <a:t>How to make an ester</a:t>
            </a:r>
          </a:p>
        </p:txBody>
      </p:sp>
      <p:pic>
        <p:nvPicPr>
          <p:cNvPr id="17410" name="Picture 4" descr="ester diagrams_Pic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1676400"/>
            <a:ext cx="8229600" cy="1528763"/>
          </a:xfrm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295400" y="2895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Carboxylic Acid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3505200" y="2971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Alcohol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5029200" y="2971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Ester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7010400" y="2971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Water</a:t>
            </a:r>
          </a:p>
        </p:txBody>
      </p:sp>
      <p:pic>
        <p:nvPicPr>
          <p:cNvPr id="17415" name="Picture 12" descr="Ester-from-acid-and-alcohol-2D-skelet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91000"/>
            <a:ext cx="75057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5" name="Picture 4" descr="e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685800"/>
            <a:ext cx="89884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838200" y="56388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Naming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accent1"/>
              </a:buClr>
            </a:pPr>
            <a:r>
              <a:rPr lang="en-US" sz="2000" smtClean="0"/>
              <a:t>Esters have two parts to their names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000" smtClean="0"/>
              <a:t>Part 1: the group that came from the alcohol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sz="1900" smtClean="0"/>
              <a:t>Everything right of single bonded O, name as attached group (using yl and priority)</a:t>
            </a:r>
          </a:p>
          <a:p>
            <a:pPr lvl="1" eaLnBrk="1" hangingPunct="1">
              <a:buClr>
                <a:schemeClr val="accent1"/>
              </a:buClr>
            </a:pPr>
            <a:endParaRPr lang="en-US" sz="2000" smtClean="0"/>
          </a:p>
          <a:p>
            <a:pPr lvl="1" eaLnBrk="1" hangingPunct="1">
              <a:buClr>
                <a:schemeClr val="accent1"/>
              </a:buClr>
            </a:pPr>
            <a:r>
              <a:rPr lang="en-US" sz="2000" smtClean="0"/>
              <a:t>Part 2: the group that came from the carboxylic acid 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sz="1900" smtClean="0"/>
              <a:t>Everything to the left of the O, drop e and add ---oate.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000" smtClean="0"/>
              <a:t>Note: Esters are </a:t>
            </a:r>
            <a:r>
              <a:rPr lang="en-US" sz="2000" b="1" smtClean="0"/>
              <a:t>drawn</a:t>
            </a:r>
            <a:r>
              <a:rPr lang="en-US" sz="2000" smtClean="0"/>
              <a:t> with the carboxylic acid first and then the alcohol but they are </a:t>
            </a:r>
            <a:r>
              <a:rPr lang="en-US" sz="2000" b="1" smtClean="0"/>
              <a:t>written</a:t>
            </a:r>
            <a:r>
              <a:rPr lang="en-US" sz="2000" smtClean="0"/>
              <a:t> with the alcohol first and carboxylic acid second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3" name="Picture 5" descr="e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685800"/>
            <a:ext cx="89884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838200" y="56388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2133600" y="5562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</a:rPr>
              <a:t>Ethyl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886200" y="5562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</a:rPr>
              <a:t>Ethanoate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6" name="Picture 5" descr="est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4343400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6" descr="estersform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24400" y="2438400"/>
            <a:ext cx="4248150" cy="2576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Practice- NAME THESE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1" name="Picture 5" descr="File:Ethyl nonano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133600"/>
            <a:ext cx="58674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7" descr="File:Ethyl valerate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267200"/>
            <a:ext cx="52578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ANSWERS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5" name="Picture 4" descr="File:Ethyl nonano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133600"/>
            <a:ext cx="58674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File:Ethyl valerate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267200"/>
            <a:ext cx="52578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019800" y="2362200"/>
            <a:ext cx="2667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Ethyl nonanoate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“Grape”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762000" y="4724400"/>
            <a:ext cx="2743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Ethyl penanoate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“Apple”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153</TotalTime>
  <Words>240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Verdana</vt:lpstr>
      <vt:lpstr>Arial</vt:lpstr>
      <vt:lpstr>Wingdings</vt:lpstr>
      <vt:lpstr>Calibri</vt:lpstr>
      <vt:lpstr>Times New Roman</vt:lpstr>
      <vt:lpstr>Eclipse</vt:lpstr>
      <vt:lpstr>Eclipse</vt:lpstr>
      <vt:lpstr>ESTERS</vt:lpstr>
      <vt:lpstr>Esters</vt:lpstr>
      <vt:lpstr>Esterification- How to make an ester</vt:lpstr>
      <vt:lpstr>Slide 4</vt:lpstr>
      <vt:lpstr>Naming</vt:lpstr>
      <vt:lpstr>Slide 6</vt:lpstr>
      <vt:lpstr>Slide 7</vt:lpstr>
      <vt:lpstr>Practice- NAME THESE</vt:lpstr>
      <vt:lpstr>ANSWERS</vt:lpstr>
      <vt:lpstr>Practice- DRAW THESE</vt:lpstr>
      <vt:lpstr>ANSWERS</vt:lpstr>
      <vt:lpstr>Uses</vt:lpstr>
      <vt:lpstr>No Apple Pie       No Pecan Pie</vt:lpstr>
      <vt:lpstr>No Apple/ Pecan Pie Science</vt:lpstr>
    </vt:vector>
  </TitlesOfParts>
  <Company>MCCSC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ESTERS</dc:title>
  <dc:creator>Test</dc:creator>
  <cp:lastModifiedBy>Test</cp:lastModifiedBy>
  <cp:revision>10</cp:revision>
  <dcterms:created xsi:type="dcterms:W3CDTF">2009-05-05T17:44:22Z</dcterms:created>
  <dcterms:modified xsi:type="dcterms:W3CDTF">2009-05-20T18:39:01Z</dcterms:modified>
</cp:coreProperties>
</file>