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71" r:id="rId4"/>
    <p:sldId id="272" r:id="rId5"/>
    <p:sldId id="273" r:id="rId6"/>
    <p:sldId id="274" r:id="rId7"/>
    <p:sldId id="275" r:id="rId8"/>
    <p:sldId id="276" r:id="rId9"/>
    <p:sldId id="264" r:id="rId10"/>
    <p:sldId id="266" r:id="rId11"/>
    <p:sldId id="267" r:id="rId12"/>
    <p:sldId id="260" r:id="rId13"/>
    <p:sldId id="257" r:id="rId14"/>
    <p:sldId id="258" r:id="rId15"/>
    <p:sldId id="259" r:id="rId16"/>
    <p:sldId id="261" r:id="rId17"/>
    <p:sldId id="263" r:id="rId18"/>
    <p:sldId id="268" r:id="rId19"/>
    <p:sldId id="269" r:id="rId20"/>
    <p:sldId id="270" r:id="rId21"/>
    <p:sldId id="265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99"/>
    <a:srgbClr val="00FFFF"/>
    <a:srgbClr val="CC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92" autoAdjust="0"/>
  </p:normalViewPr>
  <p:slideViewPr>
    <p:cSldViewPr>
      <p:cViewPr>
        <p:scale>
          <a:sx n="70" d="100"/>
          <a:sy n="70" d="100"/>
        </p:scale>
        <p:origin x="-114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5A2313-20EA-4201-B608-ED808142E4B7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0737FF-7B4B-4824-9D72-999840D46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law.com/library/criminal/miranda_rights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constitution.net/miranda.html" TargetMode="External"/><Relationship Id="rId5" Type="http://schemas.openxmlformats.org/officeDocument/2006/relationships/hyperlink" Target="http://us.oyez.org/cases/1980-1989/1989/1989_88_1972" TargetMode="External"/><Relationship Id="rId4" Type="http://schemas.openxmlformats.org/officeDocument/2006/relationships/hyperlink" Target="http://us.oyez.org/cases/1990-1999/1999/1999_99_552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9144000" cy="1673352"/>
          </a:xfrm>
        </p:spPr>
        <p:txBody>
          <a:bodyPr>
            <a:noAutofit/>
          </a:bodyPr>
          <a:lstStyle/>
          <a:p>
            <a:pPr algn="ctr"/>
            <a:r>
              <a:rPr lang="en-US" sz="6000" b="0" dirty="0" smtClean="0">
                <a:solidFill>
                  <a:srgbClr val="FFFF00"/>
                </a:solidFill>
                <a:latin typeface="2Peas 4th of July" pitchFamily="2" charset="0"/>
              </a:rPr>
              <a:t>Miranda Rights</a:t>
            </a:r>
            <a:endParaRPr lang="en-US" sz="6000" b="0" dirty="0">
              <a:solidFill>
                <a:srgbClr val="FFFF00"/>
              </a:solidFill>
              <a:latin typeface="2Peas 4th of Jul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Reem K, Madeline R, Miranda G, Emily K, &amp; Britney F</a:t>
            </a:r>
          </a:p>
          <a:p>
            <a:r>
              <a:rPr lang="en-US" sz="3200" dirty="0" smtClean="0"/>
              <a:t>Government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Hour </a:t>
            </a:r>
          </a:p>
          <a:p>
            <a:r>
              <a:rPr lang="en-US" sz="3200" dirty="0" smtClean="0"/>
              <a:t>Mr. Baker</a:t>
            </a:r>
            <a:endParaRPr lang="en-US" sz="3200" dirty="0"/>
          </a:p>
        </p:txBody>
      </p:sp>
      <p:pic>
        <p:nvPicPr>
          <p:cNvPr id="5" name="Picture 4" descr="miranda1.jp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0601" y="5181600"/>
            <a:ext cx="4343400" cy="1676400"/>
          </a:xfrm>
          <a:prstGeom prst="rect">
            <a:avLst/>
          </a:prstGeom>
        </p:spPr>
      </p:pic>
      <p:pic>
        <p:nvPicPr>
          <p:cNvPr id="6" name="Picture 5" descr="miranda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181600"/>
            <a:ext cx="4800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FF99"/>
                </a:solidFill>
                <a:latin typeface="Thug" pitchFamily="2" charset="0"/>
              </a:rPr>
              <a:t>Mirandized</a:t>
            </a:r>
            <a:endParaRPr lang="en-US" b="0" dirty="0">
              <a:solidFill>
                <a:srgbClr val="00FF99"/>
              </a:solidFill>
              <a:latin typeface="Thug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Police officers are required to give the suspects these rights when a suspect is officially being taken in for custody</a:t>
            </a:r>
          </a:p>
          <a:p>
            <a:endParaRPr lang="en-US" dirty="0"/>
          </a:p>
        </p:txBody>
      </p:sp>
      <p:pic>
        <p:nvPicPr>
          <p:cNvPr id="5" name="Picture 2" descr="http://www.cartoonstock.com/newscartoons/cartoonists/mbc/lowres/mbcn377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4009231" cy="400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FF99"/>
                </a:solidFill>
                <a:latin typeface="Thug" pitchFamily="2" charset="0"/>
              </a:rPr>
              <a:t>Mirandized (Continued…)</a:t>
            </a:r>
            <a:endParaRPr lang="en-US" b="0" dirty="0">
              <a:solidFill>
                <a:srgbClr val="00FF99"/>
              </a:solidFill>
              <a:latin typeface="Thug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Section 504 of the Rehabilitation Act of 1973 requires police departments receiving any form of federal assistance to provide interpreters for deaf people 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5" descr="C:\Documents and Settings\faridab\Local Settings\Temporary Internet Files\Content.IE5\PQUGUGCD\MPj0403716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506287" cy="1716578"/>
          </a:xfrm>
          <a:prstGeom prst="rect">
            <a:avLst/>
          </a:prstGeom>
          <a:noFill/>
        </p:spPr>
      </p:pic>
      <p:pic>
        <p:nvPicPr>
          <p:cNvPr id="6" name="Picture 2" descr="C:\Documents and Settings\faridab\Local Settings\Temporary Internet Files\Content.IE5\PQUGUGCD\MCj041601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181600"/>
            <a:ext cx="1841500" cy="1285875"/>
          </a:xfrm>
          <a:prstGeom prst="rect">
            <a:avLst/>
          </a:prstGeom>
          <a:noFill/>
        </p:spPr>
      </p:pic>
      <p:pic>
        <p:nvPicPr>
          <p:cNvPr id="8" name="Picture 3" descr="C:\Documents and Settings\faridab\Local Settings\Temporary Internet Files\Content.IE5\VF16CHOV\MCj042417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886200"/>
            <a:ext cx="879475" cy="2514600"/>
          </a:xfrm>
          <a:prstGeom prst="rect">
            <a:avLst/>
          </a:prstGeom>
          <a:noFill/>
        </p:spPr>
      </p:pic>
      <p:pic>
        <p:nvPicPr>
          <p:cNvPr id="9" name="Picture 6" descr="C:\Documents and Settings\faridab\Local Settings\Temporary Internet Files\Content.IE5\PQUGUGCD\MCj018717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429000"/>
            <a:ext cx="547726" cy="905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2209800"/>
          </a:xfrm>
        </p:spPr>
        <p:txBody>
          <a:bodyPr>
            <a:noAutofit/>
          </a:bodyPr>
          <a:lstStyle/>
          <a:p>
            <a:endParaRPr lang="en-US" sz="9600" dirty="0"/>
          </a:p>
        </p:txBody>
      </p:sp>
      <p:pic>
        <p:nvPicPr>
          <p:cNvPr id="8" name="Picture 7" descr="pretty collage.bmp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096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+mj-lt"/>
              </a:rPr>
              <a:t>Cases Challenging the Miranda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accent3"/>
                </a:solidFill>
                <a:latin typeface="Thug" pitchFamily="2" charset="0"/>
              </a:rPr>
              <a:t>Illinois vs. Perkins</a:t>
            </a:r>
            <a:endParaRPr lang="en-US" b="0" dirty="0">
              <a:solidFill>
                <a:schemeClr val="accent3"/>
              </a:solidFill>
              <a:latin typeface="Thu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 smtClean="0"/>
              <a:t>Perkins confessed to an undercover cop that he had committed a murder</a:t>
            </a:r>
          </a:p>
          <a:p>
            <a:pPr fontAlgn="ctr"/>
            <a:r>
              <a:rPr lang="en-US" dirty="0" smtClean="0"/>
              <a:t>Were Perkins' Miranda Rights violated even though he was unaware he was speaking to a cop?</a:t>
            </a:r>
          </a:p>
          <a:p>
            <a:pPr fontAlgn="ctr"/>
            <a:r>
              <a:rPr lang="en-US" dirty="0" smtClean="0"/>
              <a:t>Conversations between suspects and undercover cops are not protected under the Miranda Rights since they don't take place in a "police-dominated atmosphere"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0066"/>
                </a:solidFill>
                <a:latin typeface="Thug" pitchFamily="2" charset="0"/>
              </a:rPr>
              <a:t>Dickerson vs. U.S</a:t>
            </a:r>
            <a:endParaRPr lang="en-US" b="0" dirty="0">
              <a:solidFill>
                <a:srgbClr val="FF0066"/>
              </a:solidFill>
              <a:latin typeface="Thu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75191"/>
            <a:ext cx="4114800" cy="4625609"/>
          </a:xfrm>
        </p:spPr>
        <p:txBody>
          <a:bodyPr>
            <a:normAutofit fontScale="85000" lnSpcReduction="20000"/>
          </a:bodyPr>
          <a:lstStyle/>
          <a:p>
            <a:pPr fontAlgn="ctr"/>
            <a:r>
              <a:rPr lang="en-US" dirty="0" smtClean="0"/>
              <a:t>Dickerson says he confessed involvement in a series of bank robberies prior to receiving his Miranda Rights</a:t>
            </a:r>
          </a:p>
          <a:p>
            <a:pPr fontAlgn="ctr"/>
            <a:r>
              <a:rPr lang="en-US" dirty="0" smtClean="0"/>
              <a:t>FBI and local detectives disagreed </a:t>
            </a:r>
          </a:p>
          <a:p>
            <a:pPr fontAlgn="ctr"/>
            <a:r>
              <a:rPr lang="en-US" dirty="0" smtClean="0"/>
              <a:t>The court found that Dickerson had not been read his Miranda rights before he made his statement</a:t>
            </a:r>
          </a:p>
          <a:p>
            <a:endParaRPr lang="en-US" dirty="0"/>
          </a:p>
        </p:txBody>
      </p:sp>
      <p:pic>
        <p:nvPicPr>
          <p:cNvPr id="12290" name="Picture 2" descr="http://www.ipsn.org/laborers/decisions/DICKERSON%20v_%20UNITED%20STATES_files/supre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349623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66"/>
                </a:solidFill>
                <a:latin typeface="Thug" pitchFamily="2" charset="0"/>
              </a:rPr>
              <a:t>Dickerson vs. U.S (continued)</a:t>
            </a:r>
            <a:endParaRPr lang="en-US" b="0" dirty="0">
              <a:solidFill>
                <a:srgbClr val="FF0066"/>
              </a:solidFill>
              <a:latin typeface="Thu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75191"/>
            <a:ext cx="4114800" cy="4625609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en-US" dirty="0" smtClean="0"/>
              <a:t>Claimed section 3501 was satisfied because Dickerson's statement was voluntary</a:t>
            </a:r>
          </a:p>
          <a:p>
            <a:pPr fontAlgn="ctr"/>
            <a:r>
              <a:rPr lang="en-US" dirty="0" smtClean="0"/>
              <a:t>Should Congress be able to overrule Miranda v. Arizona and its Miranda Warnings?</a:t>
            </a:r>
          </a:p>
          <a:p>
            <a:pPr fontAlgn="ctr"/>
            <a:r>
              <a:rPr lang="en-US" dirty="0" smtClean="0"/>
              <a:t>Since the Miranda Rights has "become a part of our national culture," it was decided that they should not be overruled</a:t>
            </a:r>
          </a:p>
          <a:p>
            <a:pPr fontAlgn="ctr"/>
            <a:endParaRPr lang="en-US" dirty="0" smtClean="0"/>
          </a:p>
        </p:txBody>
      </p:sp>
      <p:pic>
        <p:nvPicPr>
          <p:cNvPr id="11266" name="Picture 2" descr="http://www.fbi.gov/publications/leb/2001/august2001/image/august2001x27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4191000" cy="4308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66FF33"/>
                </a:solidFill>
                <a:latin typeface="Thug" pitchFamily="2" charset="0"/>
              </a:rPr>
              <a:t>Harris vs. New York</a:t>
            </a:r>
            <a:endParaRPr lang="en-US" b="0" dirty="0">
              <a:solidFill>
                <a:srgbClr val="66FF33"/>
              </a:solidFill>
              <a:latin typeface="Thu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ctr"/>
            <a:r>
              <a:rPr lang="en-US" dirty="0" smtClean="0"/>
              <a:t>Harris arrested for selling heroin to an undercover cop.  Before receiving his Miranda Rights, Harris said he made the sales under the request of the officer.  </a:t>
            </a:r>
          </a:p>
          <a:p>
            <a:pPr fontAlgn="ctr"/>
            <a:r>
              <a:rPr lang="en-US" dirty="0" smtClean="0"/>
              <a:t>Later Harris contradicted himself by testifying that he did not make those sales.</a:t>
            </a:r>
          </a:p>
          <a:p>
            <a:pPr fontAlgn="ctr"/>
            <a:r>
              <a:rPr lang="en-US" dirty="0" smtClean="0"/>
              <a:t>Should prosecutors be allowed to use statements made prior to receiving the Miranda Rights since at trial?</a:t>
            </a:r>
          </a:p>
          <a:p>
            <a:pPr fontAlgn="ctr"/>
            <a:r>
              <a:rPr lang="en-US" dirty="0" smtClean="0"/>
              <a:t>Though statements made prior to receiving the Miranda Rights couldn’t be used to convict Harris.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 things 2.bmp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+mj-lt"/>
              </a:rPr>
              <a:t>Exactly what do my rights mean?</a:t>
            </a:r>
            <a:endParaRPr lang="en-US" sz="8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ug" pitchFamily="2" charset="0"/>
              </a:rPr>
              <a:t>You have the right to remain Silent, Anything you say can &amp; will be used against you.</a:t>
            </a:r>
            <a:endParaRPr lang="en-US" sz="3200" b="0" dirty="0">
              <a:solidFill>
                <a:schemeClr val="accent4">
                  <a:lumMod val="60000"/>
                  <a:lumOff val="40000"/>
                </a:schemeClr>
              </a:solidFill>
              <a:latin typeface="Thug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Name, address, age, phone number, and the name of your school.</a:t>
            </a:r>
          </a:p>
          <a:p>
            <a:r>
              <a:rPr lang="en-US" dirty="0" smtClean="0"/>
              <a:t> Protects your right of privacy and police can’t pressure the youth into saying something they might regret.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040228" cy="37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solidFill>
                  <a:srgbClr val="CC00FF"/>
                </a:solidFill>
                <a:latin typeface="Thug" pitchFamily="2" charset="0"/>
              </a:rPr>
              <a:t>You have a right to an attorney. If you can’t afford one, one will be appointed for you.</a:t>
            </a:r>
            <a:endParaRPr lang="en-US" sz="3200" b="0" dirty="0">
              <a:solidFill>
                <a:srgbClr val="CC00FF"/>
              </a:solidFill>
              <a:latin typeface="Thu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public defender will be provided for free. </a:t>
            </a:r>
          </a:p>
          <a:p>
            <a:r>
              <a:rPr lang="en-US" dirty="0" smtClean="0"/>
              <a:t>Public defenders are paid by the government.  </a:t>
            </a:r>
          </a:p>
          <a:p>
            <a:r>
              <a:rPr lang="en-US" dirty="0" smtClean="0"/>
              <a:t>If you ask for a lawyer the police must stop questioning you until the lawyer is present. </a:t>
            </a:r>
          </a:p>
          <a:p>
            <a:endParaRPr lang="en-US" dirty="0"/>
          </a:p>
        </p:txBody>
      </p:sp>
      <p:pic>
        <p:nvPicPr>
          <p:cNvPr id="7170" name="Picture 2" descr="http://www.crownheights.info/media/wild%20police%20chase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42291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e things collage.bmp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8382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+mj-lt"/>
              </a:rPr>
              <a:t>The Beginning: History of the Miranda Rights</a:t>
            </a:r>
            <a:endParaRPr lang="en-US" sz="8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2Peas 4th of July" pitchFamily="2" charset="0"/>
              </a:rPr>
              <a:t>Miranda G</a:t>
            </a:r>
            <a:endParaRPr lang="en-US" sz="6000" dirty="0">
              <a:latin typeface="2Peas 4th of Ju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5106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66"/>
                </a:solidFill>
                <a:latin typeface="Thug" pitchFamily="2" charset="0"/>
              </a:rPr>
              <a:t>Do terrorists have Miranda Rights too?</a:t>
            </a:r>
            <a:endParaRPr lang="en-US" b="0" dirty="0">
              <a:solidFill>
                <a:srgbClr val="FF0066"/>
              </a:solidFill>
              <a:latin typeface="Thug" pitchFamily="2" charset="0"/>
            </a:endParaRPr>
          </a:p>
        </p:txBody>
      </p:sp>
      <p:pic>
        <p:nvPicPr>
          <p:cNvPr id="5" name="Content Placeholder 4" descr="j0202201_328939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700" y="2854039"/>
            <a:ext cx="3657600" cy="24627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are considered as temporary citizens. They have the same rights as we do. </a:t>
            </a:r>
          </a:p>
          <a:p>
            <a:r>
              <a:rPr lang="en-US" dirty="0" smtClean="0"/>
              <a:t>If they are not given their rights they are able to seek release as any other U.S citizen can.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ck collage.bmp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Thug" pitchFamily="2" charset="0"/>
              </a:rPr>
              <a:t>What happens if a police officer neglects to give you your Miranda Rights?</a:t>
            </a:r>
            <a:endParaRPr lang="en-US" sz="3600" b="0" dirty="0">
              <a:latin typeface="Thug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the officer does not, then any incriminating statements made by the accused cannot be used against him.</a:t>
            </a:r>
          </a:p>
          <a:p>
            <a:endParaRPr lang="en-US" dirty="0"/>
          </a:p>
        </p:txBody>
      </p:sp>
      <p:pic>
        <p:nvPicPr>
          <p:cNvPr id="5" name="Content Placeholder 4" descr="miranda warn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1" y="1630680"/>
            <a:ext cx="3733799" cy="5227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CC00FF"/>
                </a:solidFill>
                <a:latin typeface="Thug" pitchFamily="2" charset="0"/>
              </a:rPr>
              <a:t>What if the officer didn’t give me the Miranda Warning?</a:t>
            </a:r>
            <a:endParaRPr lang="en-US" b="0" dirty="0">
              <a:solidFill>
                <a:srgbClr val="CC00FF"/>
              </a:solidFill>
              <a:latin typeface="Thug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officer is supposed to give the "Miranda warning" once he has taken a person into custody </a:t>
            </a:r>
          </a:p>
          <a:p>
            <a:r>
              <a:rPr lang="en-US" dirty="0" smtClean="0"/>
              <a:t>Rights not Read then the case will not be dismissed. </a:t>
            </a:r>
          </a:p>
          <a:p>
            <a:r>
              <a:rPr lang="en-US" dirty="0" smtClean="0"/>
              <a:t>But if you were interrogated after being placed in custody, those statements cannot be used against you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00FFFF"/>
                </a:solidFill>
                <a:latin typeface="Thug" pitchFamily="2" charset="0"/>
              </a:rPr>
              <a:t>Can my Silence Be Used Against Me in Court?</a:t>
            </a:r>
            <a:endParaRPr lang="en-US" b="0" dirty="0">
              <a:solidFill>
                <a:srgbClr val="00FFFF"/>
              </a:solidFill>
              <a:latin typeface="Thu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person chooses to remain silent after receiving his Miranda warnings, that silence cannot be used against him in court</a:t>
            </a:r>
          </a:p>
          <a:p>
            <a:pPr lvl="1"/>
            <a:r>
              <a:rPr lang="en-US" sz="3200" dirty="0" smtClean="0"/>
              <a:t> However, if a person has not received his Miranda warnings, and remains silent It is possible for that "pre-Miranda" silence to be used against him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rgbClr val="00FF99"/>
                </a:solidFill>
                <a:latin typeface="Thug" pitchFamily="2" charset="0"/>
              </a:rPr>
              <a:t>Cases in Which the Officer Neglected to Give the Miranda Rights…</a:t>
            </a:r>
            <a:endParaRPr lang="en-US" sz="3600" b="0" dirty="0">
              <a:solidFill>
                <a:srgbClr val="00FF99"/>
              </a:solidFill>
              <a:latin typeface="Thug" pitchFamily="2" charset="0"/>
            </a:endParaRPr>
          </a:p>
        </p:txBody>
      </p:sp>
      <p:pic>
        <p:nvPicPr>
          <p:cNvPr id="4" name="Content Placeholder 5" descr="ernesto mirand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676400"/>
            <a:ext cx="3946629" cy="498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tty collage.bmp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Bibliography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http://www.expertlaw.com/library/criminal/miranda_rights.html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http://us.oyez.org/cases/1990-1999/1999/1999_99_5525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http://us.oyez.org/cases/1980-1989/1989/1989_88_1972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http://www.usconstitution.net/miranda.html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ug" pitchFamily="2" charset="0"/>
              </a:rPr>
              <a:t>Early life of Ernesto Miranda</a:t>
            </a:r>
            <a:endParaRPr lang="en-US" b="0" dirty="0">
              <a:solidFill>
                <a:schemeClr val="accent6">
                  <a:lumMod val="60000"/>
                  <a:lumOff val="40000"/>
                </a:schemeClr>
              </a:solidFill>
              <a:latin typeface="Thug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Born March 9, 1941 in Mesa, Arizona</a:t>
            </a:r>
          </a:p>
          <a:p>
            <a:r>
              <a:rPr lang="en-US" dirty="0" smtClean="0"/>
              <a:t>Dropped out of school in eighth grade</a:t>
            </a:r>
          </a:p>
          <a:p>
            <a:r>
              <a:rPr lang="en-US" dirty="0" smtClean="0"/>
              <a:t>Didn’t get along with his father</a:t>
            </a:r>
          </a:p>
          <a:p>
            <a:r>
              <a:rPr lang="en-US" dirty="0" smtClean="0"/>
              <a:t>Joined the army but didn’t stay long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0304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Thug" pitchFamily="2" charset="0"/>
              </a:rPr>
              <a:t>Why we have the Miranda Rights</a:t>
            </a:r>
            <a:endParaRPr lang="en-US" b="0" dirty="0">
              <a:solidFill>
                <a:srgbClr val="FF0000"/>
              </a:solidFill>
              <a:latin typeface="Thug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Ernesto got convicted of kidnapping, rape, and armed robbery. </a:t>
            </a:r>
          </a:p>
          <a:p>
            <a:r>
              <a:rPr lang="en-US" dirty="0" smtClean="0"/>
              <a:t>Raped 18 year old woman and got spotted by victims brother</a:t>
            </a:r>
          </a:p>
          <a:p>
            <a:r>
              <a:rPr lang="en-US" dirty="0" smtClean="0"/>
              <a:t>He confessed under police interrogation.</a:t>
            </a:r>
          </a:p>
          <a:p>
            <a:r>
              <a:rPr lang="en-US" dirty="0" smtClean="0"/>
              <a:t>Signed confession saying he knew his rights.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latin typeface="Thug" pitchFamily="2" charset="0"/>
              </a:rPr>
              <a:t>Continued After Trial</a:t>
            </a:r>
            <a:endParaRPr lang="en-US" b="0" dirty="0">
              <a:solidFill>
                <a:srgbClr val="FF0000"/>
              </a:solidFill>
              <a:latin typeface="Thu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trial, found out Ernesto did not know his rights (did not have to speak or had the right to a layer)</a:t>
            </a:r>
          </a:p>
          <a:p>
            <a:r>
              <a:rPr lang="en-US" dirty="0" smtClean="0"/>
              <a:t>The jury found Miranda guilty of kidnapping and rape. </a:t>
            </a:r>
          </a:p>
          <a:p>
            <a:r>
              <a:rPr lang="en-US" dirty="0" smtClean="0"/>
              <a:t> He was sentenced to 20 to 30 years in jail</a:t>
            </a:r>
          </a:p>
          <a:p>
            <a:r>
              <a:rPr lang="en-US" dirty="0" smtClean="0"/>
              <a:t>After jury reviewed again-they found that Miranda's Fifth Amendment right against self incrimination had been violated.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result of not giving him his warning does not mean that he can go free</a:t>
            </a:r>
          </a:p>
          <a:p>
            <a:r>
              <a:rPr lang="en-US" dirty="0" smtClean="0"/>
              <a:t>It just means they cant use the confession against him</a:t>
            </a:r>
          </a:p>
          <a:p>
            <a:r>
              <a:rPr lang="en-US" dirty="0" smtClean="0"/>
              <a:t>So instead, Ernesto was convicted to 11 years in jail.  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4267200" cy="233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FF00"/>
                </a:solidFill>
                <a:latin typeface="Thug" pitchFamily="2" charset="0"/>
              </a:rPr>
              <a:t>Miranda Rights Helping Us Now</a:t>
            </a:r>
            <a:endParaRPr lang="en-US" b="0" dirty="0">
              <a:solidFill>
                <a:srgbClr val="FFFF00"/>
              </a:solidFill>
              <a:latin typeface="Thug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help protect your right against self-incrimination</a:t>
            </a:r>
          </a:p>
          <a:p>
            <a:r>
              <a:rPr lang="en-US" dirty="0" smtClean="0"/>
              <a:t>We have the right not to speak unless…</a:t>
            </a:r>
          </a:p>
          <a:p>
            <a:r>
              <a:rPr lang="en-US" dirty="0" smtClean="0"/>
              <a:t>Police inform you during…"You have the right to remain silent…</a:t>
            </a:r>
          </a:p>
          <a:p>
            <a:r>
              <a:rPr lang="en-US" dirty="0" smtClean="0"/>
              <a:t>Ensures that(while in custody) you do not have to talk to police without an attorney present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66"/>
                </a:solidFill>
                <a:latin typeface="Thug" pitchFamily="2" charset="0"/>
              </a:rPr>
              <a:t>Ironic Fun Fact</a:t>
            </a:r>
            <a:endParaRPr lang="en-US" b="0" dirty="0">
              <a:solidFill>
                <a:srgbClr val="FF0066"/>
              </a:solidFill>
              <a:latin typeface="Thug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Miranda was stabbed to death at a bar in 1976. </a:t>
            </a:r>
          </a:p>
          <a:p>
            <a:r>
              <a:rPr lang="en-US" dirty="0" smtClean="0"/>
              <a:t>The suspect was arrested but chose to exercise his right to remain silent.</a:t>
            </a:r>
          </a:p>
          <a:p>
            <a:r>
              <a:rPr lang="en-US" dirty="0" smtClean="0"/>
              <a:t>Case was dismissed and the suspect was released. </a:t>
            </a:r>
          </a:p>
          <a:p>
            <a:r>
              <a:rPr lang="en-US" dirty="0" smtClean="0"/>
              <a:t>No one was ever charged for the murder.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 our planet collage.bmp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9144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+mj-lt"/>
              </a:rPr>
              <a:t>The Receiving of Your Rights</a:t>
            </a:r>
            <a:endParaRPr lang="en-US" sz="8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Juicy Fruit">
      <a:majorFont>
        <a:latin typeface="king cooL KC"/>
        <a:ea typeface=""/>
        <a:cs typeface=""/>
      </a:majorFont>
      <a:minorFont>
        <a:latin typeface="Burst My Bubble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1667</TotalTime>
  <Words>919</Words>
  <Application>Microsoft Office PowerPoint</Application>
  <PresentationFormat>On-screen Show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Miranda Rights</vt:lpstr>
      <vt:lpstr>PowerPoint Presentation</vt:lpstr>
      <vt:lpstr>Early life of Ernesto Miranda</vt:lpstr>
      <vt:lpstr>Why we have the Miranda Rights</vt:lpstr>
      <vt:lpstr>Continued After Trial</vt:lpstr>
      <vt:lpstr>PowerPoint Presentation</vt:lpstr>
      <vt:lpstr>Miranda Rights Helping Us Now</vt:lpstr>
      <vt:lpstr>Ironic Fun Fact</vt:lpstr>
      <vt:lpstr>PowerPoint Presentation</vt:lpstr>
      <vt:lpstr>Mirandized</vt:lpstr>
      <vt:lpstr>Mirandized (Continued…)</vt:lpstr>
      <vt:lpstr>PowerPoint Presentation</vt:lpstr>
      <vt:lpstr>Illinois vs. Perkins</vt:lpstr>
      <vt:lpstr>Dickerson vs. U.S</vt:lpstr>
      <vt:lpstr>Dickerson vs. U.S (continued)</vt:lpstr>
      <vt:lpstr>Harris vs. New York</vt:lpstr>
      <vt:lpstr>PowerPoint Presentation</vt:lpstr>
      <vt:lpstr>You have the right to remain Silent, Anything you say can &amp; will be used against you.</vt:lpstr>
      <vt:lpstr>You have a right to an attorney. If you can’t afford one, one will be appointed for you.</vt:lpstr>
      <vt:lpstr>Do terrorists have Miranda Rights too?</vt:lpstr>
      <vt:lpstr>PowerPoint Presentation</vt:lpstr>
      <vt:lpstr>What happens if a police officer neglects to give you your Miranda Rights?</vt:lpstr>
      <vt:lpstr>What if the officer didn’t give me the Miranda Warning?</vt:lpstr>
      <vt:lpstr>Can my Silence Be Used Against Me in Court?</vt:lpstr>
      <vt:lpstr>Cases in Which the Officer Neglected to Give the Miranda Rights…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Miranda Rights</dc:title>
  <dc:creator>Mike Revenson</dc:creator>
  <cp:lastModifiedBy>Mike Revenson</cp:lastModifiedBy>
  <cp:revision>9</cp:revision>
  <dcterms:created xsi:type="dcterms:W3CDTF">2009-03-01T18:41:59Z</dcterms:created>
  <dcterms:modified xsi:type="dcterms:W3CDTF">2016-09-01T00:05:05Z</dcterms:modified>
</cp:coreProperties>
</file>