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8" r:id="rId3"/>
  </p:sldMasterIdLst>
  <p:sldIdLst>
    <p:sldId id="256" r:id="rId4"/>
    <p:sldId id="294" r:id="rId5"/>
    <p:sldId id="295"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88" r:id="rId27"/>
    <p:sldId id="292" r:id="rId28"/>
    <p:sldId id="279" r:id="rId29"/>
    <p:sldId id="280" r:id="rId30"/>
    <p:sldId id="281" r:id="rId31"/>
    <p:sldId id="282" r:id="rId32"/>
    <p:sldId id="283" r:id="rId33"/>
    <p:sldId id="284" r:id="rId34"/>
    <p:sldId id="285" r:id="rId35"/>
    <p:sldId id="286" r:id="rId36"/>
    <p:sldId id="287"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517038-ECBF-4EB1-B82C-1E9FD0E77080}"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3129032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517038-ECBF-4EB1-B82C-1E9FD0E77080}"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3301700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517038-ECBF-4EB1-B82C-1E9FD0E77080}"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2001007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669940C-A41C-477B-A37D-FBFA3132E38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55834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84D7583-8B6D-4509-94A9-FDF7CD0116C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049229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B359B03-9083-4430-9635-2710658054B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82083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BD140C1-F4D3-4175-BBDD-7B8EC544FA4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0502076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D32B8229-05C6-44D5-9F83-F45443EEB8C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381295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DDE5688D-616E-49F0-AC03-7AB4B81075E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3353772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4CACB805-0728-4A1D-AD8C-F6580E66232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837775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B800425-1A43-4AFA-A380-1FB9B5E4CCE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934874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517038-ECBF-4EB1-B82C-1E9FD0E77080}"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2024707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3645867-43DC-46D9-8AF4-1BEF5631FB6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436725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1FC21EA-9F60-467E-8D57-E687685FBC9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2416157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0E1E987-C937-4C48-BCB8-6D31B6443B0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0459625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ltLang="en-US">
              <a:solidFill>
                <a:srgbClr val="000000"/>
              </a:solidFill>
            </a:endParaRPr>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ltLang="en-US">
              <a:solidFill>
                <a:srgbClr val="000000"/>
              </a:solidFill>
            </a:endParaRPr>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67069A16-E2D3-44BA-A0E6-ECF92CAA155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2634706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647A3DD1-2DDA-4857-B5B5-DA15F28D211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4200216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fld id="{F1298EE1-A1AE-4342-BF5E-C218BA23059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621283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70E96D2A-C5F4-4DB3-B01A-8AFB277C6A5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0404047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ltLang="en-US">
              <a:solidFill>
                <a:srgbClr val="000000"/>
              </a:solidFill>
            </a:endParaRPr>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ltLang="en-US">
              <a:solidFill>
                <a:srgbClr val="000000"/>
              </a:solidFill>
            </a:endParaRPr>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7989AB24-41C3-4A70-AA8D-BACBBE68DFD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8319833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685B3DDF-451A-43B3-808E-B8EA521DEFA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647507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defRPr/>
              </a:pPr>
              <a:endParaRPr lang="en-US">
                <a:solidFill>
                  <a:srgbClr val="FFFFFF"/>
                </a:solidFill>
              </a:endParaRPr>
            </a:p>
          </p:txBody>
        </p:sp>
        <p:sp>
          <p:nvSpPr>
            <p:cNvPr id="6" name="Freeform 4"/>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defRPr/>
              </a:pPr>
              <a:endParaRPr lang="en-US">
                <a:solidFill>
                  <a:srgbClr val="FFFFFF"/>
                </a:solidFill>
              </a:endParaRPr>
            </a:p>
          </p:txBody>
        </p:sp>
        <p:sp>
          <p:nvSpPr>
            <p:cNvPr id="7" name="Freeform 5"/>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defRPr/>
              </a:pPr>
              <a:endParaRPr lang="en-US">
                <a:solidFill>
                  <a:srgbClr val="FFFFFF"/>
                </a:solidFill>
              </a:endParaRPr>
            </a:p>
          </p:txBody>
        </p:sp>
        <p:sp>
          <p:nvSpPr>
            <p:cNvPr id="8" name="Freeform 6"/>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defRPr/>
              </a:pPr>
              <a:endParaRPr lang="en-US">
                <a:solidFill>
                  <a:srgbClr val="FFFFFF"/>
                </a:solidFill>
              </a:endParaRP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0" fontAlgn="base" hangingPunct="0">
                <a:spcBef>
                  <a:spcPct val="0"/>
                </a:spcBef>
                <a:spcAft>
                  <a:spcPct val="0"/>
                </a:spcAft>
              </a:pPr>
              <a:endParaRPr lang="en-US" altLang="en-US">
                <a:solidFill>
                  <a:srgbClr val="FFFFFF"/>
                </a:solidFill>
              </a:endParaRP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0" fontAlgn="base" hangingPunct="0">
                <a:spcBef>
                  <a:spcPct val="0"/>
                </a:spcBef>
                <a:spcAft>
                  <a:spcPct val="0"/>
                </a:spcAft>
              </a:pPr>
              <a:endParaRPr lang="en-US" altLang="en-US">
                <a:solidFill>
                  <a:srgbClr val="FFFFFF"/>
                </a:solidFill>
              </a:endParaRP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0" fontAlgn="base" hangingPunct="0">
                <a:spcBef>
                  <a:spcPct val="0"/>
                </a:spcBef>
                <a:spcAft>
                  <a:spcPct val="0"/>
                </a:spcAft>
              </a:pPr>
              <a:endParaRPr lang="en-US" altLang="en-US">
                <a:solidFill>
                  <a:srgbClr val="FFFFFF"/>
                </a:solidFill>
              </a:endParaRPr>
            </a:p>
          </p:txBody>
        </p:sp>
      </p:grpSp>
      <p:sp>
        <p:nvSpPr>
          <p:cNvPr id="338954" name="Rectangle 10"/>
          <p:cNvSpPr>
            <a:spLocks noGrp="1" noChangeArrowheads="1"/>
          </p:cNvSpPr>
          <p:nvPr>
            <p:ph type="ctrTitle" sz="quarter"/>
          </p:nvPr>
        </p:nvSpPr>
        <p:spPr>
          <a:xfrm>
            <a:off x="685800" y="1873250"/>
            <a:ext cx="7772400" cy="1555750"/>
          </a:xfrm>
        </p:spPr>
        <p:txBody>
          <a:bodyPr/>
          <a:lstStyle>
            <a:lvl1pPr>
              <a:defRPr sz="4800"/>
            </a:lvl1pPr>
          </a:lstStyle>
          <a:p>
            <a:pPr lvl="0"/>
            <a:r>
              <a:rPr lang="en-US" noProof="0" smtClean="0"/>
              <a:t>Click to edit Master title style</a:t>
            </a:r>
          </a:p>
        </p:txBody>
      </p:sp>
      <p:sp>
        <p:nvSpPr>
          <p:cNvPr id="338955"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2" name="Rectangle 12"/>
          <p:cNvSpPr>
            <a:spLocks noGrp="1" noChangeArrowheads="1"/>
          </p:cNvSpPr>
          <p:nvPr>
            <p:ph type="dt" sz="quarter" idx="10"/>
          </p:nvPr>
        </p:nvSpPr>
        <p:spPr/>
        <p:txBody>
          <a:bodyPr/>
          <a:lstStyle>
            <a:lvl1pPr>
              <a:defRPr smtClean="0"/>
            </a:lvl1pPr>
          </a:lstStyle>
          <a:p>
            <a:pPr>
              <a:defRPr/>
            </a:pPr>
            <a:endParaRPr lang="en-US">
              <a:solidFill>
                <a:srgbClr val="FFFFFF"/>
              </a:solidFill>
            </a:endParaRPr>
          </a:p>
        </p:txBody>
      </p:sp>
      <p:sp>
        <p:nvSpPr>
          <p:cNvPr id="13" name="Rectangle 13"/>
          <p:cNvSpPr>
            <a:spLocks noGrp="1" noChangeArrowheads="1"/>
          </p:cNvSpPr>
          <p:nvPr>
            <p:ph type="ftr" sz="quarter" idx="11"/>
          </p:nvPr>
        </p:nvSpPr>
        <p:spPr/>
        <p:txBody>
          <a:bodyPr/>
          <a:lstStyle>
            <a:lvl1pPr>
              <a:defRPr smtClean="0"/>
            </a:lvl1pPr>
          </a:lstStyle>
          <a:p>
            <a:pPr>
              <a:defRPr/>
            </a:pPr>
            <a:endParaRPr lang="en-US">
              <a:solidFill>
                <a:srgbClr val="FFFFFF"/>
              </a:solidFill>
            </a:endParaRPr>
          </a:p>
        </p:txBody>
      </p:sp>
      <p:sp>
        <p:nvSpPr>
          <p:cNvPr id="14" name="Rectangle 14"/>
          <p:cNvSpPr>
            <a:spLocks noGrp="1" noChangeArrowheads="1"/>
          </p:cNvSpPr>
          <p:nvPr>
            <p:ph type="sldNum" sz="quarter" idx="12"/>
          </p:nvPr>
        </p:nvSpPr>
        <p:spPr/>
        <p:txBody>
          <a:bodyPr/>
          <a:lstStyle>
            <a:lvl1pPr>
              <a:defRPr smtClean="0"/>
            </a:lvl1pPr>
          </a:lstStyle>
          <a:p>
            <a:pPr>
              <a:defRPr/>
            </a:pPr>
            <a:fld id="{3E19E155-5AA9-4048-99C1-CAD928C317D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957088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517038-ECBF-4EB1-B82C-1E9FD0E77080}" type="datetimeFigureOut">
              <a:rPr lang="en-US" smtClean="0"/>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35910993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2FFD4655-13C9-474B-9DEA-CAC3FC6A4AA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9376804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16890066-298B-4C2B-AC23-DF8A1EE7B98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1456279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4EC2E5D2-A368-43A1-9F0C-65DE7958EE02}"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109110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14"/>
          <p:cNvSpPr>
            <a:spLocks noGrp="1" noChangeArrowheads="1"/>
          </p:cNvSpPr>
          <p:nvPr>
            <p:ph type="sldNum" sz="quarter" idx="12"/>
          </p:nvPr>
        </p:nvSpPr>
        <p:spPr>
          <a:ln/>
        </p:spPr>
        <p:txBody>
          <a:bodyPr/>
          <a:lstStyle>
            <a:lvl1pPr>
              <a:defRPr/>
            </a:lvl1pPr>
          </a:lstStyle>
          <a:p>
            <a:pPr>
              <a:defRPr/>
            </a:pPr>
            <a:fld id="{F87F737A-9B44-4F89-BF4B-439CBE30D93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6075016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5042E4EC-B690-4ECE-A704-8CBF835140C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95130856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14"/>
          <p:cNvSpPr>
            <a:spLocks noGrp="1" noChangeArrowheads="1"/>
          </p:cNvSpPr>
          <p:nvPr>
            <p:ph type="sldNum" sz="quarter" idx="12"/>
          </p:nvPr>
        </p:nvSpPr>
        <p:spPr>
          <a:ln/>
        </p:spPr>
        <p:txBody>
          <a:bodyPr/>
          <a:lstStyle>
            <a:lvl1pPr>
              <a:defRPr/>
            </a:lvl1pPr>
          </a:lstStyle>
          <a:p>
            <a:pPr>
              <a:defRPr/>
            </a:pPr>
            <a:fld id="{DEBCABB5-B919-4A60-86A6-A66B0C44B1C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724692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938951B7-DF69-43B5-9EBB-1DD6DE4D131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5239824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8880C09A-B310-4DB6-8398-B6A12D138E8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8739065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233733CA-7966-493E-A24F-B60B72A9293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607718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1883577C-F1E5-4911-9EFE-A405CF3CD912}"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9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517038-ECBF-4EB1-B82C-1E9FD0E77080}" type="datetimeFigureOut">
              <a:rPr lang="en-US" smtClean="0"/>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3887101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517038-ECBF-4EB1-B82C-1E9FD0E77080}" type="datetimeFigureOut">
              <a:rPr lang="en-US" smtClean="0"/>
              <a:t>8/31/2016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3745840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517038-ECBF-4EB1-B82C-1E9FD0E77080}" type="datetimeFigureOut">
              <a:rPr lang="en-US" smtClean="0"/>
              <a:t>8/31/2016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217367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517038-ECBF-4EB1-B82C-1E9FD0E77080}" type="datetimeFigureOut">
              <a:rPr lang="en-US" smtClean="0"/>
              <a:t>8/31/2016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3672252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517038-ECBF-4EB1-B82C-1E9FD0E77080}" type="datetimeFigureOut">
              <a:rPr lang="en-US" smtClean="0"/>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526063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517038-ECBF-4EB1-B82C-1E9FD0E77080}" type="datetimeFigureOut">
              <a:rPr lang="en-US" smtClean="0"/>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ABF406-EAA0-4B2F-88A0-A983C10415C6}" type="slidenum">
              <a:rPr lang="en-US" smtClean="0"/>
              <a:t>‹#›</a:t>
            </a:fld>
            <a:endParaRPr lang="en-US"/>
          </a:p>
        </p:txBody>
      </p:sp>
    </p:spTree>
    <p:extLst>
      <p:ext uri="{BB962C8B-B14F-4D97-AF65-F5344CB8AC3E}">
        <p14:creationId xmlns:p14="http://schemas.microsoft.com/office/powerpoint/2010/main" val="1512662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517038-ECBF-4EB1-B82C-1E9FD0E77080}" type="datetimeFigureOut">
              <a:rPr lang="en-US" smtClean="0"/>
              <a:t>8/31/2016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BF406-EAA0-4B2F-88A0-A983C10415C6}" type="slidenum">
              <a:rPr lang="en-US" smtClean="0"/>
              <a:t>‹#›</a:t>
            </a:fld>
            <a:endParaRPr lang="en-US"/>
          </a:p>
        </p:txBody>
      </p:sp>
    </p:spTree>
    <p:extLst>
      <p:ext uri="{BB962C8B-B14F-4D97-AF65-F5344CB8AC3E}">
        <p14:creationId xmlns:p14="http://schemas.microsoft.com/office/powerpoint/2010/main" val="383200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lt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9DE1FE47-464F-4285-B291-9829ADC5D8F9}" type="slidenum">
              <a:rPr lang="en-US" altLang="en-US">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6175959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3902075"/>
            <a:ext cx="3400425" cy="2949575"/>
            <a:chOff x="0" y="2458"/>
            <a:chExt cx="2142" cy="1858"/>
          </a:xfrm>
        </p:grpSpPr>
        <p:sp>
          <p:nvSpPr>
            <p:cNvPr id="337923" name="Freeform 3"/>
            <p:cNvSpPr>
              <a:spLocks/>
            </p:cNvSpPr>
            <p:nvPr/>
          </p:nvSpPr>
          <p:spPr bwMode="ltGray">
            <a:xfrm>
              <a:off x="0" y="2508"/>
              <a:ext cx="2142" cy="1804"/>
            </a:xfrm>
            <a:custGeom>
              <a:avLst/>
              <a:gdLst>
                <a:gd name="T0" fmla="*/ 329 w 2135"/>
                <a:gd name="T1" fmla="*/ 66 h 1804"/>
                <a:gd name="T2" fmla="*/ 161 w 2135"/>
                <a:gd name="T3" fmla="*/ 30 h 1804"/>
                <a:gd name="T4" fmla="*/ 0 w 2135"/>
                <a:gd name="T5" fmla="*/ 0 h 1804"/>
                <a:gd name="T6" fmla="*/ 0 w 2135"/>
                <a:gd name="T7" fmla="*/ 12 h 1804"/>
                <a:gd name="T8" fmla="*/ 161 w 2135"/>
                <a:gd name="T9" fmla="*/ 42 h 1804"/>
                <a:gd name="T10" fmla="*/ 323 w 2135"/>
                <a:gd name="T11" fmla="*/ 78 h 1804"/>
                <a:gd name="T12" fmla="*/ 556 w 2135"/>
                <a:gd name="T13" fmla="*/ 150 h 1804"/>
                <a:gd name="T14" fmla="*/ 777 w 2135"/>
                <a:gd name="T15" fmla="*/ 245 h 1804"/>
                <a:gd name="T16" fmla="*/ 993 w 2135"/>
                <a:gd name="T17" fmla="*/ 365 h 1804"/>
                <a:gd name="T18" fmla="*/ 1196 w 2135"/>
                <a:gd name="T19" fmla="*/ 503 h 1804"/>
                <a:gd name="T20" fmla="*/ 1381 w 2135"/>
                <a:gd name="T21" fmla="*/ 653 h 1804"/>
                <a:gd name="T22" fmla="*/ 1555 w 2135"/>
                <a:gd name="T23" fmla="*/ 827 h 1804"/>
                <a:gd name="T24" fmla="*/ 1710 w 2135"/>
                <a:gd name="T25" fmla="*/ 1019 h 1804"/>
                <a:gd name="T26" fmla="*/ 1854 w 2135"/>
                <a:gd name="T27" fmla="*/ 1229 h 1804"/>
                <a:gd name="T28" fmla="*/ 1937 w 2135"/>
                <a:gd name="T29" fmla="*/ 1366 h 1804"/>
                <a:gd name="T30" fmla="*/ 2009 w 2135"/>
                <a:gd name="T31" fmla="*/ 1510 h 1804"/>
                <a:gd name="T32" fmla="*/ 2069 w 2135"/>
                <a:gd name="T33" fmla="*/ 1654 h 1804"/>
                <a:gd name="T34" fmla="*/ 2123 w 2135"/>
                <a:gd name="T35" fmla="*/ 1804 h 1804"/>
                <a:gd name="T36" fmla="*/ 2135 w 2135"/>
                <a:gd name="T37" fmla="*/ 1804 h 1804"/>
                <a:gd name="T38" fmla="*/ 2081 w 2135"/>
                <a:gd name="T39" fmla="*/ 1654 h 1804"/>
                <a:gd name="T40" fmla="*/ 2021 w 2135"/>
                <a:gd name="T41" fmla="*/ 1510 h 1804"/>
                <a:gd name="T42" fmla="*/ 1949 w 2135"/>
                <a:gd name="T43" fmla="*/ 1366 h 1804"/>
                <a:gd name="T44" fmla="*/ 1866 w 2135"/>
                <a:gd name="T45" fmla="*/ 1223 h 1804"/>
                <a:gd name="T46" fmla="*/ 1722 w 2135"/>
                <a:gd name="T47" fmla="*/ 1013 h 1804"/>
                <a:gd name="T48" fmla="*/ 1561 w 2135"/>
                <a:gd name="T49" fmla="*/ 821 h 1804"/>
                <a:gd name="T50" fmla="*/ 1387 w 2135"/>
                <a:gd name="T51" fmla="*/ 647 h 1804"/>
                <a:gd name="T52" fmla="*/ 1202 w 2135"/>
                <a:gd name="T53" fmla="*/ 491 h 1804"/>
                <a:gd name="T54" fmla="*/ 999 w 2135"/>
                <a:gd name="T55" fmla="*/ 353 h 1804"/>
                <a:gd name="T56" fmla="*/ 783 w 2135"/>
                <a:gd name="T57" fmla="*/ 239 h 1804"/>
                <a:gd name="T58" fmla="*/ 562 w 2135"/>
                <a:gd name="T59" fmla="*/ 138 h 1804"/>
                <a:gd name="T60" fmla="*/ 329 w 2135"/>
                <a:gd name="T61" fmla="*/ 66 h 1804"/>
                <a:gd name="T62" fmla="*/ 329 w 2135"/>
                <a:gd name="T63" fmla="*/ 66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defRPr/>
              </a:pPr>
              <a:endParaRPr lang="en-US">
                <a:solidFill>
                  <a:srgbClr val="FFFFFF"/>
                </a:solidFill>
              </a:endParaRPr>
            </a:p>
          </p:txBody>
        </p:sp>
        <p:sp>
          <p:nvSpPr>
            <p:cNvPr id="337924" name="Freeform 4"/>
            <p:cNvSpPr>
              <a:spLocks/>
            </p:cNvSpPr>
            <p:nvPr/>
          </p:nvSpPr>
          <p:spPr bwMode="hidden">
            <a:xfrm>
              <a:off x="0" y="2458"/>
              <a:ext cx="1854" cy="1858"/>
            </a:xfrm>
            <a:custGeom>
              <a:avLst/>
              <a:gdLst>
                <a:gd name="T0" fmla="*/ 1854 w 1854"/>
                <a:gd name="T1" fmla="*/ 1858 h 1858"/>
                <a:gd name="T2" fmla="*/ 0 w 1854"/>
                <a:gd name="T3" fmla="*/ 1858 h 1858"/>
                <a:gd name="T4" fmla="*/ 0 w 1854"/>
                <a:gd name="T5" fmla="*/ 0 h 1858"/>
                <a:gd name="T6" fmla="*/ 1854 w 1854"/>
                <a:gd name="T7" fmla="*/ 1858 h 1858"/>
                <a:gd name="T8" fmla="*/ 1854 w 1854"/>
                <a:gd name="T9" fmla="*/ 1858 h 1858"/>
              </a:gdLst>
              <a:ahLst/>
              <a:cxnLst>
                <a:cxn ang="0">
                  <a:pos x="T0" y="T1"/>
                </a:cxn>
                <a:cxn ang="0">
                  <a:pos x="T2" y="T3"/>
                </a:cxn>
                <a:cxn ang="0">
                  <a:pos x="T4" y="T5"/>
                </a:cxn>
                <a:cxn ang="0">
                  <a:pos x="T6" y="T7"/>
                </a:cxn>
                <a:cxn ang="0">
                  <a:pos x="T8" y="T9"/>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defRPr/>
              </a:pPr>
              <a:endParaRPr lang="en-US">
                <a:solidFill>
                  <a:srgbClr val="FFFFFF"/>
                </a:solidFill>
              </a:endParaRPr>
            </a:p>
          </p:txBody>
        </p:sp>
        <p:sp>
          <p:nvSpPr>
            <p:cNvPr id="337925" name="Freeform 5"/>
            <p:cNvSpPr>
              <a:spLocks/>
            </p:cNvSpPr>
            <p:nvPr/>
          </p:nvSpPr>
          <p:spPr bwMode="ltGray">
            <a:xfrm>
              <a:off x="0" y="2735"/>
              <a:ext cx="1745" cy="1577"/>
            </a:xfrm>
            <a:custGeom>
              <a:avLst/>
              <a:gdLst>
                <a:gd name="T0" fmla="*/ 1640 w 1745"/>
                <a:gd name="T1" fmla="*/ 1377 h 1577"/>
                <a:gd name="T2" fmla="*/ 1692 w 1745"/>
                <a:gd name="T3" fmla="*/ 1479 h 1577"/>
                <a:gd name="T4" fmla="*/ 1732 w 1745"/>
                <a:gd name="T5" fmla="*/ 1577 h 1577"/>
                <a:gd name="T6" fmla="*/ 1745 w 1745"/>
                <a:gd name="T7" fmla="*/ 1577 h 1577"/>
                <a:gd name="T8" fmla="*/ 1703 w 1745"/>
                <a:gd name="T9" fmla="*/ 1469 h 1577"/>
                <a:gd name="T10" fmla="*/ 1649 w 1745"/>
                <a:gd name="T11" fmla="*/ 1367 h 1577"/>
                <a:gd name="T12" fmla="*/ 1535 w 1745"/>
                <a:gd name="T13" fmla="*/ 1157 h 1577"/>
                <a:gd name="T14" fmla="*/ 1395 w 1745"/>
                <a:gd name="T15" fmla="*/ 951 h 1577"/>
                <a:gd name="T16" fmla="*/ 1236 w 1745"/>
                <a:gd name="T17" fmla="*/ 756 h 1577"/>
                <a:gd name="T18" fmla="*/ 1061 w 1745"/>
                <a:gd name="T19" fmla="*/ 582 h 1577"/>
                <a:gd name="T20" fmla="*/ 876 w 1745"/>
                <a:gd name="T21" fmla="*/ 426 h 1577"/>
                <a:gd name="T22" fmla="*/ 672 w 1745"/>
                <a:gd name="T23" fmla="*/ 294 h 1577"/>
                <a:gd name="T24" fmla="*/ 455 w 1745"/>
                <a:gd name="T25" fmla="*/ 174 h 1577"/>
                <a:gd name="T26" fmla="*/ 234 w 1745"/>
                <a:gd name="T27" fmla="*/ 78 h 1577"/>
                <a:gd name="T28" fmla="*/ 0 w 1745"/>
                <a:gd name="T29" fmla="*/ 0 h 1577"/>
                <a:gd name="T30" fmla="*/ 0 w 1745"/>
                <a:gd name="T31" fmla="*/ 12 h 1577"/>
                <a:gd name="T32" fmla="*/ 222 w 1745"/>
                <a:gd name="T33" fmla="*/ 89 h 1577"/>
                <a:gd name="T34" fmla="*/ 446 w 1745"/>
                <a:gd name="T35" fmla="*/ 185 h 1577"/>
                <a:gd name="T36" fmla="*/ 662 w 1745"/>
                <a:gd name="T37" fmla="*/ 305 h 1577"/>
                <a:gd name="T38" fmla="*/ 866 w 1745"/>
                <a:gd name="T39" fmla="*/ 437 h 1577"/>
                <a:gd name="T40" fmla="*/ 1052 w 1745"/>
                <a:gd name="T41" fmla="*/ 593 h 1577"/>
                <a:gd name="T42" fmla="*/ 1226 w 1745"/>
                <a:gd name="T43" fmla="*/ 767 h 1577"/>
                <a:gd name="T44" fmla="*/ 1385 w 1745"/>
                <a:gd name="T45" fmla="*/ 960 h 1577"/>
                <a:gd name="T46" fmla="*/ 1526 w 1745"/>
                <a:gd name="T47" fmla="*/ 1167 h 1577"/>
                <a:gd name="T48" fmla="*/ 1640 w 1745"/>
                <a:gd name="T49" fmla="*/ 1377 h 1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defRPr/>
              </a:pPr>
              <a:endParaRPr lang="en-US">
                <a:solidFill>
                  <a:srgbClr val="FFFFFF"/>
                </a:solidFill>
              </a:endParaRPr>
            </a:p>
          </p:txBody>
        </p:sp>
        <p:sp>
          <p:nvSpPr>
            <p:cNvPr id="337926" name="Freeform 6"/>
            <p:cNvSpPr>
              <a:spLocks/>
            </p:cNvSpPr>
            <p:nvPr/>
          </p:nvSpPr>
          <p:spPr bwMode="ltGray">
            <a:xfrm>
              <a:off x="0" y="2544"/>
              <a:ext cx="1745" cy="1768"/>
            </a:xfrm>
            <a:custGeom>
              <a:avLst/>
              <a:gdLst>
                <a:gd name="T0" fmla="*/ 0 w 1745"/>
                <a:gd name="T1" fmla="*/ 0 h 1768"/>
                <a:gd name="T2" fmla="*/ 0 w 1745"/>
                <a:gd name="T3" fmla="*/ 12 h 1768"/>
                <a:gd name="T4" fmla="*/ 210 w 1745"/>
                <a:gd name="T5" fmla="*/ 88 h 1768"/>
                <a:gd name="T6" fmla="*/ 426 w 1745"/>
                <a:gd name="T7" fmla="*/ 190 h 1768"/>
                <a:gd name="T8" fmla="*/ 630 w 1745"/>
                <a:gd name="T9" fmla="*/ 304 h 1768"/>
                <a:gd name="T10" fmla="*/ 818 w 1745"/>
                <a:gd name="T11" fmla="*/ 442 h 1768"/>
                <a:gd name="T12" fmla="*/ 998 w 1745"/>
                <a:gd name="T13" fmla="*/ 592 h 1768"/>
                <a:gd name="T14" fmla="*/ 1164 w 1745"/>
                <a:gd name="T15" fmla="*/ 766 h 1768"/>
                <a:gd name="T16" fmla="*/ 1310 w 1745"/>
                <a:gd name="T17" fmla="*/ 942 h 1768"/>
                <a:gd name="T18" fmla="*/ 1454 w 1745"/>
                <a:gd name="T19" fmla="*/ 1146 h 1768"/>
                <a:gd name="T20" fmla="*/ 1536 w 1745"/>
                <a:gd name="T21" fmla="*/ 1298 h 1768"/>
                <a:gd name="T22" fmla="*/ 1614 w 1745"/>
                <a:gd name="T23" fmla="*/ 1456 h 1768"/>
                <a:gd name="T24" fmla="*/ 1682 w 1745"/>
                <a:gd name="T25" fmla="*/ 1616 h 1768"/>
                <a:gd name="T26" fmla="*/ 1733 w 1745"/>
                <a:gd name="T27" fmla="*/ 1768 h 1768"/>
                <a:gd name="T28" fmla="*/ 1745 w 1745"/>
                <a:gd name="T29" fmla="*/ 1768 h 1768"/>
                <a:gd name="T30" fmla="*/ 1691 w 1745"/>
                <a:gd name="T31" fmla="*/ 1606 h 1768"/>
                <a:gd name="T32" fmla="*/ 1623 w 1745"/>
                <a:gd name="T33" fmla="*/ 1445 h 1768"/>
                <a:gd name="T34" fmla="*/ 1547 w 1745"/>
                <a:gd name="T35" fmla="*/ 1288 h 1768"/>
                <a:gd name="T36" fmla="*/ 1463 w 1745"/>
                <a:gd name="T37" fmla="*/ 1136 h 1768"/>
                <a:gd name="T38" fmla="*/ 1320 w 1745"/>
                <a:gd name="T39" fmla="*/ 932 h 1768"/>
                <a:gd name="T40" fmla="*/ 1173 w 1745"/>
                <a:gd name="T41" fmla="*/ 755 h 1768"/>
                <a:gd name="T42" fmla="*/ 1008 w 1745"/>
                <a:gd name="T43" fmla="*/ 581 h 1768"/>
                <a:gd name="T44" fmla="*/ 827 w 1745"/>
                <a:gd name="T45" fmla="*/ 431 h 1768"/>
                <a:gd name="T46" fmla="*/ 642 w 1745"/>
                <a:gd name="T47" fmla="*/ 293 h 1768"/>
                <a:gd name="T48" fmla="*/ 437 w 1745"/>
                <a:gd name="T49" fmla="*/ 179 h 1768"/>
                <a:gd name="T50" fmla="*/ 222 w 1745"/>
                <a:gd name="T51" fmla="*/ 78 h 1768"/>
                <a:gd name="T52" fmla="*/ 0 w 1745"/>
                <a:gd name="T53" fmla="*/ 0 h 1768"/>
                <a:gd name="T54" fmla="*/ 0 w 1745"/>
                <a:gd name="T55" fmla="*/ 0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defRPr/>
              </a:pPr>
              <a:endParaRPr lang="en-US">
                <a:solidFill>
                  <a:srgbClr val="FFFFFF"/>
                </a:solidFill>
              </a:endParaRPr>
            </a:p>
          </p:txBody>
        </p:sp>
        <p:sp>
          <p:nvSpPr>
            <p:cNvPr id="1036"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0" fontAlgn="base" hangingPunct="0">
                <a:spcBef>
                  <a:spcPct val="0"/>
                </a:spcBef>
                <a:spcAft>
                  <a:spcPct val="0"/>
                </a:spcAft>
              </a:pPr>
              <a:endParaRPr lang="en-US" altLang="en-US">
                <a:solidFill>
                  <a:srgbClr val="FFFFFF"/>
                </a:solidFill>
              </a:endParaRPr>
            </a:p>
          </p:txBody>
        </p:sp>
        <p:sp>
          <p:nvSpPr>
            <p:cNvPr id="1037"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0" fontAlgn="base" hangingPunct="0">
                <a:spcBef>
                  <a:spcPct val="0"/>
                </a:spcBef>
                <a:spcAft>
                  <a:spcPct val="0"/>
                </a:spcAft>
              </a:pPr>
              <a:endParaRPr lang="en-US" altLang="en-US">
                <a:solidFill>
                  <a:srgbClr val="FFFFFF"/>
                </a:solidFill>
              </a:endParaRPr>
            </a:p>
          </p:txBody>
        </p:sp>
        <p:sp>
          <p:nvSpPr>
            <p:cNvPr id="1038"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0" fontAlgn="base" hangingPunct="0">
                <a:spcBef>
                  <a:spcPct val="0"/>
                </a:spcBef>
                <a:spcAft>
                  <a:spcPct val="0"/>
                </a:spcAft>
              </a:pPr>
              <a:endParaRPr lang="en-US" altLang="en-US">
                <a:solidFill>
                  <a:srgbClr val="FFFFFF"/>
                </a:solidFill>
              </a:endParaRPr>
            </a:p>
          </p:txBody>
        </p:sp>
      </p:grpSp>
      <p:sp>
        <p:nvSpPr>
          <p:cNvPr id="337930" name="Rectangle 10"/>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337931" name="Rectangle 11"/>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37932" name="Rectangle 12"/>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latin typeface="Arial" charset="0"/>
              </a:defRPr>
            </a:lvl1pPr>
          </a:lstStyle>
          <a:p>
            <a:pPr fontAlgn="base">
              <a:spcBef>
                <a:spcPct val="0"/>
              </a:spcBef>
              <a:spcAft>
                <a:spcPct val="0"/>
              </a:spcAft>
              <a:defRPr/>
            </a:pPr>
            <a:endParaRPr lang="en-US">
              <a:solidFill>
                <a:srgbClr val="FFFFFF"/>
              </a:solidFill>
            </a:endParaRPr>
          </a:p>
        </p:txBody>
      </p:sp>
      <p:sp>
        <p:nvSpPr>
          <p:cNvPr id="337933" name="Rectangle 13"/>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latin typeface="Arial" charset="0"/>
              </a:defRPr>
            </a:lvl1pPr>
          </a:lstStyle>
          <a:p>
            <a:pPr fontAlgn="base">
              <a:spcBef>
                <a:spcPct val="0"/>
              </a:spcBef>
              <a:spcAft>
                <a:spcPct val="0"/>
              </a:spcAft>
              <a:defRPr/>
            </a:pPr>
            <a:endParaRPr lang="en-US">
              <a:solidFill>
                <a:srgbClr val="FFFFFF"/>
              </a:solidFill>
            </a:endParaRPr>
          </a:p>
        </p:txBody>
      </p:sp>
      <p:sp>
        <p:nvSpPr>
          <p:cNvPr id="337934" name="Rectangle 14"/>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latin typeface="Arial" charset="0"/>
              </a:defRPr>
            </a:lvl1pPr>
          </a:lstStyle>
          <a:p>
            <a:pPr fontAlgn="base">
              <a:spcBef>
                <a:spcPct val="0"/>
              </a:spcBef>
              <a:spcAft>
                <a:spcPct val="0"/>
              </a:spcAft>
              <a:defRPr/>
            </a:pPr>
            <a:fld id="{49F2E409-74C9-4B7F-89A7-0F1D4477B92E}" type="slidenum">
              <a:rPr lang="en-US">
                <a:solidFill>
                  <a:srgbClr val="FFFFFF"/>
                </a:solidFill>
              </a:rPr>
              <a:pPr fontAlgn="base">
                <a:spcBef>
                  <a:spcPct val="0"/>
                </a:spcBef>
                <a:spcAft>
                  <a:spcPct val="0"/>
                </a:spcAft>
                <a:defRPr/>
              </a:pPr>
              <a:t>‹#›</a:t>
            </a:fld>
            <a:endParaRPr lang="en-US">
              <a:solidFill>
                <a:srgbClr val="FFFFFF"/>
              </a:solidFill>
            </a:endParaRPr>
          </a:p>
        </p:txBody>
      </p:sp>
    </p:spTree>
    <p:extLst>
      <p:ext uri="{BB962C8B-B14F-4D97-AF65-F5344CB8AC3E}">
        <p14:creationId xmlns:p14="http://schemas.microsoft.com/office/powerpoint/2010/main" val="1631715627"/>
      </p:ext>
    </p:extLst>
  </p:cSld>
  <p:clrMap bg1="dk2" tx1="lt1" bg2="dk1"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cnn.com/2010/CRIME/05/31/atlanta.murders.gallery/index.html" TargetMode="Externa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hyperlink" Target="http://www.crimelibrary.com/criminal_mind/forensics/trace/2.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4.xml.rels><?xml version="1.0" encoding="UTF-8" standalone="yes"?>
<Relationships xmlns="http://schemas.openxmlformats.org/package/2006/relationships"><Relationship Id="rId2" Type="http://schemas.openxmlformats.org/officeDocument/2006/relationships/hyperlink" Target="http://www.crimelibrary.com/criminal_mind/forensics/trace/2.html" TargetMode="External"/><Relationship Id="rId1" Type="http://schemas.openxmlformats.org/officeDocument/2006/relationships/slideLayout" Target="../slideLayouts/slideLayout3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cnn.com/2010/CRIME/06/09/williams.dna.test/index.html" TargetMode="External"/><Relationship Id="rId1" Type="http://schemas.openxmlformats.org/officeDocument/2006/relationships/slideLayout" Target="../slideLayouts/slideLayout3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0.xml"/></Relationships>
</file>

<file path=ppt/slides/_rels/slide32.xml.rels><?xml version="1.0" encoding="UTF-8" standalone="yes"?>
<Relationships xmlns="http://schemas.openxmlformats.org/package/2006/relationships"><Relationship Id="rId8" Type="http://schemas.openxmlformats.org/officeDocument/2006/relationships/hyperlink" Target="http://www.google.com/imgres?imgurl=http://www.gabelwire.com/wp-content/uploads/2009/08/wayne-williams-car.jpg&amp;imgrefurl=http://www.gabelwire.com/2009/08/26/clues-for-clunkers/&amp;usg=__vsomc2fWlJrq5Me0w9mj26E8Na4=&amp;h=288&amp;w=607&amp;sz=48&amp;hl=en&amp;start=4&amp;zoom=1&amp;um=1&amp;itbs=1&amp;tbnid=ZZ1PFyPhRbBN2M:&amp;tbnh=65&amp;tbnw=136&amp;prev=/images%3Fq%3Devidence%2Bagainst%2Bwayne%2Bwilliams%26um%3D1%26hl%3Den%26sa%3DN%26rlz%3D1R2RNTM_enUS368%26ndsp%3D20%26tbs%3Disch:1&amp;ei=LGpMTZSILoyugQehrf3uDw" TargetMode="External"/><Relationship Id="rId3" Type="http://schemas.openxmlformats.org/officeDocument/2006/relationships/image" Target="../media/image5.jpeg"/><Relationship Id="rId7" Type="http://schemas.openxmlformats.org/officeDocument/2006/relationships/image" Target="../media/image7.jpeg"/><Relationship Id="rId2" Type="http://schemas.openxmlformats.org/officeDocument/2006/relationships/hyperlink" Target="http://www.google.com/imgres?imgurl=http://criminologyresearch.org/blog/wp-content/uploads/2009/08/Infamous-station-wagon4.JPG&amp;imgrefurl=http://criminologyresearch.org/blog/2009/08/&amp;usg=__XO2D1RAoTfq4GjYwLsOrdGTG9Ss=&amp;h=2486&amp;w=1811&amp;sz=1074&amp;hl=en&amp;start=3&amp;zoom=1&amp;um=1&amp;itbs=1&amp;tbnid=6bJU2Hq9PKz6eM:&amp;tbnh=150&amp;tbnw=109&amp;prev=/images%3Fq%3Devidence%2Bagainst%2Bwayne%2Bwilliams%26um%3D1%26hl%3Den%26sa%3DN%26rlz%3D1R2RNTM_enUS368%26ndsp%3D20%26tbs%3Disch:1&amp;ei=LGpMTZSILoyugQehrf3uDw" TargetMode="External"/><Relationship Id="rId1" Type="http://schemas.openxmlformats.org/officeDocument/2006/relationships/slideLayout" Target="../slideLayouts/slideLayout30.xml"/><Relationship Id="rId6" Type="http://schemas.openxmlformats.org/officeDocument/2006/relationships/hyperlink" Target="http://www.google.com/imgres?imgurl=http://alt.coxnewsweb.com/cnishared/tools/shared/mediahub/02/64/20/slideshow_1206429_Williams_dog.JPG&amp;imgrefurl=http://projects.ajc.com/gallery/view/metro/atlanta/atlanta-child-murders/15.html&amp;usg=__oW6owu6GiHFktoyh52bvso24GCM=&amp;h=450&amp;w=354&amp;sz=35&amp;hl=en&amp;start=1&amp;zoom=1&amp;um=1&amp;itbs=1&amp;tbnid=BubQXAybxuYdxM:&amp;tbnh=127&amp;tbnw=100&amp;prev=/images%3Fq%3Devidence%2Bagainst%2Bwayne%2Bwilliams%26um%3D1%26hl%3Den%26sa%3DN%26rlz%3D1R2RNTM_enUS368%26ndsp%3D20%26tbs%3Disch:1&amp;ei=LGpMTZSILoyugQehrf3uDw" TargetMode="External"/><Relationship Id="rId5" Type="http://schemas.openxmlformats.org/officeDocument/2006/relationships/image" Target="../media/image6.jpeg"/><Relationship Id="rId4" Type="http://schemas.openxmlformats.org/officeDocument/2006/relationships/hyperlink" Target="http://www.google.com/imgres?imgurl=http://files.blog-city.com/files/A05/141484/p/f/wayne_bertram_williams.jpg&amp;imgrefurl=http://tabacco.blog-city.com/atlanta_child_murders__was_wayne_williams_railroaded_why_upd.htm&amp;usg=__VvTedflLKo3UmLi22ZPUMU_cI7s=&amp;h=150&amp;w=150&amp;sz=3&amp;hl=en&amp;start=11&amp;zoom=1&amp;um=1&amp;itbs=1&amp;tbnid=KelWKwqKAZp10M:&amp;tbnh=96&amp;tbnw=96&amp;prev=/images%3Fq%3Devidence%2Bagainst%2Bwayne%2Bwilliams%26um%3D1%26hl%3Den%26sa%3DN%26rlz%3D1R2RNTM_enUS368%26ndsp%3D20%26tbs%3Disch:1&amp;ei=LGpMTZSILoyugQehrf3uDw" TargetMode="External"/><Relationship Id="rId9" Type="http://schemas.openxmlformats.org/officeDocument/2006/relationships/image" Target="../media/image8.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2" Type="http://schemas.openxmlformats.org/officeDocument/2006/relationships/hyperlink" Target="http://www.crimelibrary.com/criminal_mind/forensics/trace/2.html"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Wayne Williams Case</a:t>
            </a:r>
            <a:endParaRPr lang="en-US" dirty="0"/>
          </a:p>
        </p:txBody>
      </p:sp>
      <p:sp>
        <p:nvSpPr>
          <p:cNvPr id="3" name="Subtitle 2"/>
          <p:cNvSpPr>
            <a:spLocks noGrp="1"/>
          </p:cNvSpPr>
          <p:nvPr>
            <p:ph type="subTitle" idx="1"/>
          </p:nvPr>
        </p:nvSpPr>
        <p:spPr/>
        <p:txBody>
          <a:bodyPr/>
          <a:lstStyle/>
          <a:p>
            <a:r>
              <a:rPr lang="en-US" dirty="0" smtClean="0"/>
              <a:t>1979 – 1981</a:t>
            </a:r>
          </a:p>
          <a:p>
            <a:r>
              <a:rPr lang="en-US" dirty="0" smtClean="0"/>
              <a:t>Caught by MATH!</a:t>
            </a:r>
            <a:endParaRPr lang="en-US" dirty="0"/>
          </a:p>
        </p:txBody>
      </p:sp>
    </p:spTree>
    <p:extLst>
      <p:ext uri="{BB962C8B-B14F-4D97-AF65-F5344CB8AC3E}">
        <p14:creationId xmlns:p14="http://schemas.microsoft.com/office/powerpoint/2010/main" val="3000788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noChangeArrowheads="1"/>
          </p:cNvSpPr>
          <p:nvPr>
            <p:ph type="body" idx="4294967295"/>
          </p:nvPr>
        </p:nvSpPr>
        <p:spPr>
          <a:xfrm>
            <a:off x="0" y="609600"/>
            <a:ext cx="8229600" cy="5867400"/>
          </a:xfrm>
        </p:spPr>
        <p:txBody>
          <a:bodyPr/>
          <a:lstStyle/>
          <a:p>
            <a:pPr>
              <a:lnSpc>
                <a:spcPct val="90000"/>
              </a:lnSpc>
            </a:pPr>
            <a:r>
              <a:rPr lang="en-US" altLang="en-US" sz="2400"/>
              <a:t>To make their case, the prosecution relied on only two of the twenty-eight suspected murders---the one from the river, Nathaniel Cater, and another recovered in the same general area a month before, </a:t>
            </a:r>
            <a:r>
              <a:rPr lang="en-US" altLang="en-US" sz="2400" b="1"/>
              <a:t>Jimmy Ray Payne</a:t>
            </a:r>
          </a:p>
          <a:p>
            <a:pPr>
              <a:lnSpc>
                <a:spcPct val="90000"/>
              </a:lnSpc>
            </a:pPr>
            <a:endParaRPr lang="en-US" altLang="en-US" sz="2400"/>
          </a:p>
          <a:p>
            <a:pPr>
              <a:lnSpc>
                <a:spcPct val="90000"/>
              </a:lnSpc>
            </a:pPr>
            <a:r>
              <a:rPr lang="en-US" altLang="en-US" sz="2400"/>
              <a:t>A single rayon fiber had been found on his shorts, which was consistent with the carpeting in Williams' station wagon.  </a:t>
            </a:r>
          </a:p>
          <a:p>
            <a:pPr>
              <a:lnSpc>
                <a:spcPct val="90000"/>
              </a:lnSpc>
            </a:pPr>
            <a:endParaRPr lang="en-US" altLang="en-US" sz="2400"/>
          </a:p>
          <a:p>
            <a:pPr>
              <a:lnSpc>
                <a:spcPct val="90000"/>
              </a:lnSpc>
            </a:pPr>
            <a:r>
              <a:rPr lang="en-US" altLang="en-US" sz="2400"/>
              <a:t>In this second case, statistical probability was also employed.  With Chevrolet's help, the investigators determined that there was a 1 in 3,828 chance that Payne had acquired the fiber via random contact with a car that had this carpeting installed.</a:t>
            </a:r>
          </a:p>
        </p:txBody>
      </p:sp>
    </p:spTree>
    <p:extLst>
      <p:ext uri="{BB962C8B-B14F-4D97-AF65-F5344CB8AC3E}">
        <p14:creationId xmlns:p14="http://schemas.microsoft.com/office/powerpoint/2010/main" val="217954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altLang="en-US"/>
              <a:t>Math is good</a:t>
            </a:r>
          </a:p>
        </p:txBody>
      </p:sp>
      <p:sp>
        <p:nvSpPr>
          <p:cNvPr id="94211" name="Rectangle 3"/>
          <p:cNvSpPr>
            <a:spLocks noGrp="1" noChangeArrowheads="1"/>
          </p:cNvSpPr>
          <p:nvPr>
            <p:ph type="body" idx="1"/>
          </p:nvPr>
        </p:nvSpPr>
        <p:spPr/>
        <p:txBody>
          <a:bodyPr/>
          <a:lstStyle/>
          <a:p>
            <a:r>
              <a:rPr lang="en-US" altLang="en-US"/>
              <a:t>When the odds in both cases were multiplied, the law of probability that both men could have picked up these fibers in places other than Williams' home and car came out to 1 in almost 30,000,000.  That seemed pretty staggering.</a:t>
            </a:r>
          </a:p>
        </p:txBody>
      </p:sp>
    </p:spTree>
    <p:extLst>
      <p:ext uri="{BB962C8B-B14F-4D97-AF65-F5344CB8AC3E}">
        <p14:creationId xmlns:p14="http://schemas.microsoft.com/office/powerpoint/2010/main" val="2424686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3"/>
          <p:cNvSpPr>
            <a:spLocks noGrp="1" noChangeArrowheads="1"/>
          </p:cNvSpPr>
          <p:nvPr>
            <p:ph type="body" idx="4294967295"/>
          </p:nvPr>
        </p:nvSpPr>
        <p:spPr>
          <a:xfrm>
            <a:off x="152400" y="0"/>
            <a:ext cx="8229600" cy="6705600"/>
          </a:xfrm>
        </p:spPr>
        <p:txBody>
          <a:bodyPr/>
          <a:lstStyle/>
          <a:p>
            <a:pPr>
              <a:lnSpc>
                <a:spcPct val="80000"/>
              </a:lnSpc>
            </a:pPr>
            <a:r>
              <a:rPr lang="en-US" altLang="en-US" sz="2800"/>
              <a:t>The prosecution also introduced into evidence the fibers found on the bodies of ten of the other victims (allowed in Georgia courts), which also matched those in Williams' car or home.  </a:t>
            </a:r>
          </a:p>
          <a:p>
            <a:pPr>
              <a:lnSpc>
                <a:spcPct val="80000"/>
              </a:lnSpc>
            </a:pPr>
            <a:endParaRPr lang="en-US" altLang="en-US" sz="2800"/>
          </a:p>
          <a:p>
            <a:pPr>
              <a:lnSpc>
                <a:spcPct val="80000"/>
              </a:lnSpc>
            </a:pPr>
            <a:r>
              <a:rPr lang="en-US" altLang="en-US" sz="2800"/>
              <a:t>These, they claimed, showed a pattern, and taken altogether, it increased the odds in the fiber evidence into numbers that no one could even comprehend.  </a:t>
            </a:r>
          </a:p>
          <a:p>
            <a:pPr>
              <a:lnSpc>
                <a:spcPct val="80000"/>
              </a:lnSpc>
            </a:pPr>
            <a:endParaRPr lang="en-US" altLang="en-US" sz="2800"/>
          </a:p>
          <a:p>
            <a:pPr>
              <a:lnSpc>
                <a:spcPct val="80000"/>
              </a:lnSpc>
            </a:pPr>
            <a:r>
              <a:rPr lang="en-US" altLang="en-US" sz="2800"/>
              <a:t>In total, there were 28 fiber types linked to Williams. </a:t>
            </a:r>
          </a:p>
          <a:p>
            <a:pPr>
              <a:lnSpc>
                <a:spcPct val="80000"/>
              </a:lnSpc>
            </a:pPr>
            <a:endParaRPr lang="en-US" altLang="en-US" sz="2800"/>
          </a:p>
          <a:p>
            <a:pPr>
              <a:lnSpc>
                <a:spcPct val="80000"/>
              </a:lnSpc>
            </a:pPr>
            <a:r>
              <a:rPr lang="en-US" altLang="en-US" sz="2800"/>
              <a:t>In addition, several witnesses had come forward to place Williams with some of the victims, and others claimed to have seen suspicious scratches on Williams' arms.</a:t>
            </a:r>
          </a:p>
        </p:txBody>
      </p:sp>
    </p:spTree>
    <p:extLst>
      <p:ext uri="{BB962C8B-B14F-4D97-AF65-F5344CB8AC3E}">
        <p14:creationId xmlns:p14="http://schemas.microsoft.com/office/powerpoint/2010/main" val="1466712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p:cNvSpPr>
            <a:spLocks noGrp="1" noChangeArrowheads="1"/>
          </p:cNvSpPr>
          <p:nvPr>
            <p:ph type="body" idx="4294967295"/>
          </p:nvPr>
        </p:nvSpPr>
        <p:spPr>
          <a:xfrm>
            <a:off x="0" y="0"/>
            <a:ext cx="8229600" cy="6629400"/>
          </a:xfrm>
        </p:spPr>
        <p:txBody>
          <a:bodyPr/>
          <a:lstStyle/>
          <a:p>
            <a:r>
              <a:rPr lang="en-US" altLang="en-US"/>
              <a:t>After only twelve hours, the jury returned a guilty verdict, with two life sentences.  The police announced that twenty-two of the unsolved murder cases were now closed, despite the fact that there was no real proof for those victims.</a:t>
            </a:r>
          </a:p>
          <a:p>
            <a:pPr>
              <a:buFontTx/>
              <a:buNone/>
            </a:pPr>
            <a:endParaRPr lang="en-US" altLang="en-US"/>
          </a:p>
          <a:p>
            <a:r>
              <a:rPr lang="en-US" altLang="en-US"/>
              <a:t>Subsequently the Williams conviction has become controversial.  To understand this, let's look at how fiber analysis is done. </a:t>
            </a:r>
          </a:p>
        </p:txBody>
      </p:sp>
    </p:spTree>
    <p:extLst>
      <p:ext uri="{BB962C8B-B14F-4D97-AF65-F5344CB8AC3E}">
        <p14:creationId xmlns:p14="http://schemas.microsoft.com/office/powerpoint/2010/main" val="1879863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ltLang="en-US"/>
              <a:t>Fiber Analysis</a:t>
            </a:r>
          </a:p>
        </p:txBody>
      </p:sp>
      <p:sp>
        <p:nvSpPr>
          <p:cNvPr id="97283" name="Rectangle 3"/>
          <p:cNvSpPr>
            <a:spLocks noGrp="1" noChangeArrowheads="1"/>
          </p:cNvSpPr>
          <p:nvPr>
            <p:ph type="body" idx="1"/>
          </p:nvPr>
        </p:nvSpPr>
        <p:spPr/>
        <p:txBody>
          <a:bodyPr/>
          <a:lstStyle/>
          <a:p>
            <a:pPr>
              <a:lnSpc>
                <a:spcPct val="90000"/>
              </a:lnSpc>
            </a:pPr>
            <a:r>
              <a:rPr lang="en-US" altLang="en-US" sz="2800"/>
              <a:t>Cross transfers of fiber often occur in cases in which there is person-to-person contact, and investigators hope that fiber traceable back to the offender can be found at the crime scene, as well as vice versa.  </a:t>
            </a:r>
          </a:p>
          <a:p>
            <a:pPr>
              <a:lnSpc>
                <a:spcPct val="90000"/>
              </a:lnSpc>
            </a:pPr>
            <a:endParaRPr lang="en-US" altLang="en-US" sz="2800"/>
          </a:p>
          <a:p>
            <a:pPr>
              <a:lnSpc>
                <a:spcPct val="90000"/>
              </a:lnSpc>
            </a:pPr>
            <a:r>
              <a:rPr lang="en-US" altLang="en-US" sz="2800"/>
              <a:t>Success in solving the crime often hinges on the ability to narrow the sources for the type of fiber found, as the prosecution did with their probability theory on the fibers in the Williams case.</a:t>
            </a:r>
          </a:p>
        </p:txBody>
      </p:sp>
    </p:spTree>
    <p:extLst>
      <p:ext uri="{BB962C8B-B14F-4D97-AF65-F5344CB8AC3E}">
        <p14:creationId xmlns:p14="http://schemas.microsoft.com/office/powerpoint/2010/main" val="332552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type="body" idx="4294967295"/>
          </p:nvPr>
        </p:nvSpPr>
        <p:spPr>
          <a:xfrm>
            <a:off x="0" y="0"/>
            <a:ext cx="8229600" cy="6629400"/>
          </a:xfrm>
        </p:spPr>
        <p:txBody>
          <a:bodyPr/>
          <a:lstStyle/>
          <a:p>
            <a:pPr>
              <a:lnSpc>
                <a:spcPct val="90000"/>
              </a:lnSpc>
            </a:pPr>
            <a:r>
              <a:rPr lang="en-US" altLang="en-US"/>
              <a:t>The problem with fiber evidence is that fibers are not unique.  </a:t>
            </a:r>
          </a:p>
          <a:p>
            <a:pPr>
              <a:lnSpc>
                <a:spcPct val="90000"/>
              </a:lnSpc>
            </a:pPr>
            <a:endParaRPr lang="en-US" altLang="en-US"/>
          </a:p>
          <a:p>
            <a:pPr>
              <a:lnSpc>
                <a:spcPct val="90000"/>
              </a:lnSpc>
            </a:pPr>
            <a:r>
              <a:rPr lang="en-US" altLang="en-US"/>
              <a:t>Unlike fingerprints or DNA, they cannot pinpoint an offender in any definitive manner.  There must be other factors involved, such as evidence that the fibers can corroborate or something unique to the fibers that set them apart. For example, when fibers appeared to link two Ohio murders in the 1980s, it was just the start of building a case, but without the fibers, there would have been no link in the first place.</a:t>
            </a:r>
          </a:p>
        </p:txBody>
      </p:sp>
    </p:spTree>
    <p:extLst>
      <p:ext uri="{BB962C8B-B14F-4D97-AF65-F5344CB8AC3E}">
        <p14:creationId xmlns:p14="http://schemas.microsoft.com/office/powerpoint/2010/main" val="941431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ltLang="en-US"/>
              <a:t>Kristen Lea Harrison</a:t>
            </a:r>
          </a:p>
        </p:txBody>
      </p:sp>
      <p:sp>
        <p:nvSpPr>
          <p:cNvPr id="99331" name="Rectangle 3"/>
          <p:cNvSpPr>
            <a:spLocks noGrp="1" noChangeArrowheads="1"/>
          </p:cNvSpPr>
          <p:nvPr>
            <p:ph type="body" idx="1"/>
          </p:nvPr>
        </p:nvSpPr>
        <p:spPr>
          <a:xfrm>
            <a:off x="457200" y="1600200"/>
            <a:ext cx="8229600" cy="5029200"/>
          </a:xfrm>
        </p:spPr>
        <p:txBody>
          <a:bodyPr/>
          <a:lstStyle/>
          <a:p>
            <a:pPr>
              <a:lnSpc>
                <a:spcPct val="90000"/>
              </a:lnSpc>
            </a:pPr>
            <a:r>
              <a:rPr lang="en-US" altLang="en-US" sz="2400"/>
              <a:t>In 1982, Kristen Lea Harrison was abducted from a ball field in Ohio and her body was found six days later some thirty miles away.  She had been raped and strangled.  </a:t>
            </a:r>
          </a:p>
          <a:p>
            <a:pPr>
              <a:lnSpc>
                <a:spcPct val="90000"/>
              </a:lnSpc>
            </a:pPr>
            <a:endParaRPr lang="en-US" altLang="en-US" sz="2400"/>
          </a:p>
          <a:p>
            <a:pPr>
              <a:lnSpc>
                <a:spcPct val="90000"/>
              </a:lnSpc>
            </a:pPr>
            <a:r>
              <a:rPr lang="en-US" altLang="en-US" sz="2400"/>
              <a:t>Orange fibers in her hair looked suspiciously like those that had been found on a twelve-year-old female murder victim from eight months earlier in the same county.  </a:t>
            </a:r>
          </a:p>
          <a:p>
            <a:pPr>
              <a:lnSpc>
                <a:spcPct val="90000"/>
              </a:lnSpc>
            </a:pPr>
            <a:endParaRPr lang="en-US" altLang="en-US" sz="2400"/>
          </a:p>
          <a:p>
            <a:pPr>
              <a:lnSpc>
                <a:spcPct val="90000"/>
              </a:lnSpc>
            </a:pPr>
            <a:r>
              <a:rPr lang="en-US" altLang="en-US" sz="2400"/>
              <a:t>Since they were made of polyester and were oddly shaped (trilobal), forensic scientists surmised that it was carpet fiber.  In addition, a box found near Kristin's body and plastic wrap around her feet indicated that the killer had once ordered a special kind of van seat, but then leads dried up.</a:t>
            </a:r>
          </a:p>
        </p:txBody>
      </p:sp>
    </p:spTree>
    <p:extLst>
      <p:ext uri="{BB962C8B-B14F-4D97-AF65-F5344CB8AC3E}">
        <p14:creationId xmlns:p14="http://schemas.microsoft.com/office/powerpoint/2010/main" val="4268999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ltLang="en-US"/>
              <a:t>Kristen Lea Harrison</a:t>
            </a:r>
          </a:p>
        </p:txBody>
      </p:sp>
      <p:sp>
        <p:nvSpPr>
          <p:cNvPr id="100355" name="Rectangle 3"/>
          <p:cNvSpPr>
            <a:spLocks noGrp="1" noChangeArrowheads="1"/>
          </p:cNvSpPr>
          <p:nvPr>
            <p:ph type="body" idx="1"/>
          </p:nvPr>
        </p:nvSpPr>
        <p:spPr>
          <a:xfrm>
            <a:off x="457200" y="1143000"/>
            <a:ext cx="8229600" cy="5562600"/>
          </a:xfrm>
        </p:spPr>
        <p:txBody>
          <a:bodyPr/>
          <a:lstStyle/>
          <a:p>
            <a:pPr>
              <a:lnSpc>
                <a:spcPct val="90000"/>
              </a:lnSpc>
            </a:pPr>
            <a:r>
              <a:rPr lang="en-US" altLang="en-US" sz="2400"/>
              <a:t>Some time later, a 28 year-old woman was abducted and held prisoner in a man's home.  He tortured her and appeared to be intent on killing her.  When he left, she escaped and reported him.  </a:t>
            </a:r>
          </a:p>
          <a:p>
            <a:pPr>
              <a:lnSpc>
                <a:spcPct val="90000"/>
              </a:lnSpc>
            </a:pPr>
            <a:r>
              <a:rPr lang="en-US" altLang="en-US" sz="2400"/>
              <a:t>Police noticed that he had a van similar to the one into which Kristin had been forced.  It proved to have orange carpeting that matched the fibers in her hair.  The color was unique, which allowed scientists to trace it to a manufacturer who supplied information about its limited run.  </a:t>
            </a:r>
          </a:p>
          <a:p>
            <a:pPr>
              <a:lnSpc>
                <a:spcPct val="90000"/>
              </a:lnSpc>
            </a:pPr>
            <a:r>
              <a:rPr lang="en-US" altLang="en-US" sz="2400"/>
              <a:t>Apparently only 74 yards of it had been shipped to that area of Ohio.  That helped to narrow down possibilities.  Other evidence established a more solid link and Robert Anthony Buell was eventually convicted.</a:t>
            </a:r>
          </a:p>
        </p:txBody>
      </p:sp>
    </p:spTree>
    <p:extLst>
      <p:ext uri="{BB962C8B-B14F-4D97-AF65-F5344CB8AC3E}">
        <p14:creationId xmlns:p14="http://schemas.microsoft.com/office/powerpoint/2010/main" val="2134143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507" name="Rectangle 11"/>
          <p:cNvSpPr>
            <a:spLocks noGrp="1" noChangeArrowheads="1"/>
          </p:cNvSpPr>
          <p:nvPr>
            <p:ph type="ctrTitle"/>
          </p:nvPr>
        </p:nvSpPr>
        <p:spPr>
          <a:xfrm>
            <a:off x="685800" y="685800"/>
            <a:ext cx="7772400" cy="2057400"/>
          </a:xfrm>
        </p:spPr>
        <p:txBody>
          <a:bodyPr/>
          <a:lstStyle/>
          <a:p>
            <a:pPr eaLnBrk="1" hangingPunct="1">
              <a:defRPr/>
            </a:pPr>
            <a:r>
              <a:rPr lang="en-US" sz="5400" smtClean="0"/>
              <a:t>Atlanta Child Murders</a:t>
            </a:r>
          </a:p>
        </p:txBody>
      </p:sp>
      <p:sp>
        <p:nvSpPr>
          <p:cNvPr id="362508" name="Rectangle 12"/>
          <p:cNvSpPr>
            <a:spLocks noGrp="1" noChangeArrowheads="1"/>
          </p:cNvSpPr>
          <p:nvPr>
            <p:ph type="subTitle" idx="1"/>
          </p:nvPr>
        </p:nvSpPr>
        <p:spPr>
          <a:xfrm>
            <a:off x="1295400" y="3886200"/>
            <a:ext cx="6400800" cy="1752600"/>
          </a:xfrm>
        </p:spPr>
        <p:txBody>
          <a:bodyPr/>
          <a:lstStyle/>
          <a:p>
            <a:pPr eaLnBrk="1" hangingPunct="1">
              <a:defRPr/>
            </a:pPr>
            <a:r>
              <a:rPr lang="en-US" sz="3600" dirty="0" smtClean="0"/>
              <a:t>By: </a:t>
            </a:r>
            <a:r>
              <a:rPr lang="en-US" sz="3600" dirty="0" err="1" smtClean="0"/>
              <a:t>Ar’yea</a:t>
            </a:r>
            <a:r>
              <a:rPr lang="en-US" sz="3600" dirty="0" smtClean="0"/>
              <a:t> Huckabee &amp; </a:t>
            </a:r>
            <a:r>
              <a:rPr lang="en-US" sz="3600" dirty="0" err="1" smtClean="0"/>
              <a:t>Darrius</a:t>
            </a:r>
            <a:r>
              <a:rPr lang="en-US" sz="3600" dirty="0" smtClean="0"/>
              <a:t> Brownlee</a:t>
            </a:r>
          </a:p>
          <a:p>
            <a:pPr eaLnBrk="1" hangingPunct="1">
              <a:defRPr/>
            </a:pPr>
            <a:r>
              <a:rPr lang="en-US" sz="3600" dirty="0" smtClean="0"/>
              <a:t>February 4, 2011</a:t>
            </a:r>
          </a:p>
          <a:p>
            <a:pPr eaLnBrk="1" hangingPunct="1">
              <a:defRPr/>
            </a:pPr>
            <a:endParaRPr lang="en-US" sz="3600" dirty="0" smtClean="0"/>
          </a:p>
        </p:txBody>
      </p:sp>
    </p:spTree>
    <p:extLst>
      <p:ext uri="{BB962C8B-B14F-4D97-AF65-F5344CB8AC3E}">
        <p14:creationId xmlns:p14="http://schemas.microsoft.com/office/powerpoint/2010/main" val="410653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ctrTitle"/>
          </p:nvPr>
        </p:nvSpPr>
        <p:spPr>
          <a:xfrm>
            <a:off x="838200" y="152400"/>
            <a:ext cx="7772400" cy="1555750"/>
          </a:xfrm>
        </p:spPr>
        <p:txBody>
          <a:bodyPr/>
          <a:lstStyle/>
          <a:p>
            <a:pPr eaLnBrk="1" hangingPunct="1">
              <a:defRPr/>
            </a:pPr>
            <a:r>
              <a:rPr lang="en-US" smtClean="0"/>
              <a:t>Motives</a:t>
            </a:r>
          </a:p>
        </p:txBody>
      </p:sp>
      <p:sp>
        <p:nvSpPr>
          <p:cNvPr id="373763" name="Rectangle 3"/>
          <p:cNvSpPr>
            <a:spLocks noGrp="1" noChangeArrowheads="1"/>
          </p:cNvSpPr>
          <p:nvPr>
            <p:ph type="subTitle" idx="1"/>
          </p:nvPr>
        </p:nvSpPr>
        <p:spPr>
          <a:xfrm>
            <a:off x="990600" y="1447800"/>
            <a:ext cx="7467600" cy="3886200"/>
          </a:xfrm>
        </p:spPr>
        <p:txBody>
          <a:bodyPr/>
          <a:lstStyle/>
          <a:p>
            <a:pPr algn="l" eaLnBrk="1" hangingPunct="1">
              <a:defRPr/>
            </a:pPr>
            <a:r>
              <a:rPr lang="en-US" smtClean="0"/>
              <a:t>	</a:t>
            </a:r>
            <a:r>
              <a:rPr lang="en-US" sz="2400" smtClean="0"/>
              <a:t>Wayne William was accused of 22 murders in Atlanta, Georgia. The string of killings happened in 1979 to 1981. Williams was only convicted of two murders and now serves two consecutive life sentences. In my opinion he was a psycho path. He killed countless children and has no remorse for it. He was out of his mind and deserves his punishment. 								</a:t>
            </a:r>
          </a:p>
        </p:txBody>
      </p:sp>
      <p:pic>
        <p:nvPicPr>
          <p:cNvPr id="4100" name="Picture 6" descr="Child killings terrorize city, natio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572000"/>
            <a:ext cx="4267200"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6589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normAutofit fontScale="90000"/>
          </a:bodyPr>
          <a:lstStyle/>
          <a:p>
            <a:r>
              <a:rPr lang="en-US" altLang="en-US" sz="4000" b="1"/>
              <a:t/>
            </a:r>
            <a:br>
              <a:rPr lang="en-US" altLang="en-US" sz="4000" b="1"/>
            </a:br>
            <a:r>
              <a:rPr lang="en-US" altLang="en-US" sz="4000" b="1"/>
              <a:t>Fibers and Probability Theory</a:t>
            </a:r>
            <a:r>
              <a:rPr lang="en-US" altLang="en-US" sz="4000"/>
              <a:t/>
            </a:r>
            <a:br>
              <a:rPr lang="en-US" altLang="en-US" sz="4000"/>
            </a:br>
            <a:r>
              <a:rPr lang="en-US" altLang="en-US" sz="4000">
                <a:hlinkClick r:id="rId2"/>
              </a:rPr>
              <a:t>Wayne Williams Case</a:t>
            </a:r>
            <a:r>
              <a:rPr lang="en-US" altLang="en-US" sz="4000"/>
              <a:t/>
            </a:r>
            <a:br>
              <a:rPr lang="en-US" altLang="en-US" sz="4000"/>
            </a:br>
            <a:endParaRPr lang="en-US" altLang="en-US" sz="4000"/>
          </a:p>
        </p:txBody>
      </p:sp>
      <p:sp>
        <p:nvSpPr>
          <p:cNvPr id="79875" name="Rectangle 3"/>
          <p:cNvSpPr>
            <a:spLocks noGrp="1" noChangeArrowheads="1"/>
          </p:cNvSpPr>
          <p:nvPr>
            <p:ph type="body" idx="1"/>
          </p:nvPr>
        </p:nvSpPr>
        <p:spPr/>
        <p:txBody>
          <a:bodyPr/>
          <a:lstStyle/>
          <a:p>
            <a:pPr>
              <a:lnSpc>
                <a:spcPct val="90000"/>
              </a:lnSpc>
            </a:pPr>
            <a:r>
              <a:rPr lang="en-US" altLang="en-US" sz="2800"/>
              <a:t>From 1979 to 1981, someone was killing Atlanta's youth.  More than twenty-five black males, some as young as nine, had been strangled, bludgeoned or asphyxiated.  A few females were killed and some children were just missing, but all potential leads turned into dead ends.  The only real clue---which was valuable only if a suspect surfaced---was the presence on several of the bodies and their clothing of some kind of fiber threads.  A few also bore strands of what was determined to be hair from a dog.</a:t>
            </a:r>
          </a:p>
        </p:txBody>
      </p:sp>
    </p:spTree>
    <p:extLst>
      <p:ext uri="{BB962C8B-B14F-4D97-AF65-F5344CB8AC3E}">
        <p14:creationId xmlns:p14="http://schemas.microsoft.com/office/powerpoint/2010/main" val="508769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p:txBody>
          <a:bodyPr/>
          <a:lstStyle/>
          <a:p>
            <a:pPr eaLnBrk="1" hangingPunct="1">
              <a:defRPr/>
            </a:pPr>
            <a:r>
              <a:rPr lang="en-US" smtClean="0"/>
              <a:t>Motives</a:t>
            </a:r>
          </a:p>
        </p:txBody>
      </p:sp>
      <p:sp>
        <p:nvSpPr>
          <p:cNvPr id="398339" name="Rectangle 3"/>
          <p:cNvSpPr>
            <a:spLocks noGrp="1" noChangeArrowheads="1"/>
          </p:cNvSpPr>
          <p:nvPr>
            <p:ph type="body" idx="1"/>
          </p:nvPr>
        </p:nvSpPr>
        <p:spPr/>
        <p:txBody>
          <a:bodyPr/>
          <a:lstStyle/>
          <a:p>
            <a:pPr eaLnBrk="1" hangingPunct="1">
              <a:defRPr/>
            </a:pPr>
            <a:r>
              <a:rPr lang="en-US" smtClean="0"/>
              <a:t>The motives of serial killers are generally placed into four categories: </a:t>
            </a:r>
            <a:r>
              <a:rPr lang="en-US" i="1" smtClean="0"/>
              <a:t>visionary</a:t>
            </a:r>
            <a:r>
              <a:rPr lang="en-US" smtClean="0"/>
              <a:t>, </a:t>
            </a:r>
            <a:r>
              <a:rPr lang="en-US" i="1" smtClean="0"/>
              <a:t>mission-oriented</a:t>
            </a:r>
            <a:r>
              <a:rPr lang="en-US" smtClean="0"/>
              <a:t>, </a:t>
            </a:r>
            <a:r>
              <a:rPr lang="en-US" i="1" smtClean="0"/>
              <a:t>hedonistic</a:t>
            </a:r>
            <a:r>
              <a:rPr lang="en-US" smtClean="0"/>
              <a:t> and </a:t>
            </a:r>
            <a:r>
              <a:rPr lang="en-US" i="1" smtClean="0"/>
              <a:t>power or control</a:t>
            </a:r>
            <a:r>
              <a:rPr lang="en-US" smtClean="0"/>
              <a:t>; however, the motives of any given killer may display considerable overlap among these categories. </a:t>
            </a:r>
          </a:p>
        </p:txBody>
      </p:sp>
    </p:spTree>
    <p:extLst>
      <p:ext uri="{BB962C8B-B14F-4D97-AF65-F5344CB8AC3E}">
        <p14:creationId xmlns:p14="http://schemas.microsoft.com/office/powerpoint/2010/main" val="868984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p:txBody>
          <a:bodyPr/>
          <a:lstStyle/>
          <a:p>
            <a:pPr eaLnBrk="1" hangingPunct="1">
              <a:defRPr/>
            </a:pPr>
            <a:r>
              <a:rPr lang="en-US" smtClean="0"/>
              <a:t>Motives</a:t>
            </a:r>
          </a:p>
        </p:txBody>
      </p:sp>
      <p:sp>
        <p:nvSpPr>
          <p:cNvPr id="399363" name="Rectangle 3"/>
          <p:cNvSpPr>
            <a:spLocks noGrp="1" noChangeArrowheads="1"/>
          </p:cNvSpPr>
          <p:nvPr>
            <p:ph type="body" idx="1"/>
          </p:nvPr>
        </p:nvSpPr>
        <p:spPr/>
        <p:txBody>
          <a:bodyPr/>
          <a:lstStyle/>
          <a:p>
            <a:pPr eaLnBrk="1" hangingPunct="1">
              <a:buFont typeface="Wingdings" pitchFamily="2" charset="2"/>
              <a:buNone/>
              <a:defRPr/>
            </a:pPr>
            <a:r>
              <a:rPr lang="en-US" smtClean="0"/>
              <a:t>		Visionary serial killers suffer from psychotic breaks with reality, sometimes believing they are another person or are compelled to murder by entities such as the devil or god. The two most common subgroups are demon mandated and God mandated </a:t>
            </a:r>
          </a:p>
        </p:txBody>
      </p:sp>
    </p:spTree>
    <p:extLst>
      <p:ext uri="{BB962C8B-B14F-4D97-AF65-F5344CB8AC3E}">
        <p14:creationId xmlns:p14="http://schemas.microsoft.com/office/powerpoint/2010/main" val="8605443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p:txBody>
          <a:bodyPr/>
          <a:lstStyle/>
          <a:p>
            <a:pPr eaLnBrk="1" hangingPunct="1">
              <a:defRPr/>
            </a:pPr>
            <a:r>
              <a:rPr lang="en-US" smtClean="0"/>
              <a:t>Motives</a:t>
            </a:r>
          </a:p>
        </p:txBody>
      </p:sp>
      <p:sp>
        <p:nvSpPr>
          <p:cNvPr id="400387" name="Rectangle 3"/>
          <p:cNvSpPr>
            <a:spLocks noGrp="1" noChangeArrowheads="1"/>
          </p:cNvSpPr>
          <p:nvPr>
            <p:ph type="body" idx="1"/>
          </p:nvPr>
        </p:nvSpPr>
        <p:spPr/>
        <p:txBody>
          <a:bodyPr/>
          <a:lstStyle/>
          <a:p>
            <a:pPr eaLnBrk="1" hangingPunct="1">
              <a:buFont typeface="Wingdings" pitchFamily="2" charset="2"/>
              <a:buNone/>
              <a:defRPr/>
            </a:pPr>
            <a:r>
              <a:rPr lang="en-US" smtClean="0"/>
              <a:t>            Mission-oriented killers typically justify their acts as "ridding the world" of a certain type of person they perceive as undesirable, such as homosexuals, prostitutes, or people of different ethnicity or religion; however, they are generally not psychotic.</a:t>
            </a:r>
          </a:p>
        </p:txBody>
      </p:sp>
    </p:spTree>
    <p:extLst>
      <p:ext uri="{BB962C8B-B14F-4D97-AF65-F5344CB8AC3E}">
        <p14:creationId xmlns:p14="http://schemas.microsoft.com/office/powerpoint/2010/main" val="3903052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p:cNvSpPr>
            <a:spLocks noGrp="1" noChangeArrowheads="1"/>
          </p:cNvSpPr>
          <p:nvPr>
            <p:ph type="title"/>
          </p:nvPr>
        </p:nvSpPr>
        <p:spPr/>
        <p:txBody>
          <a:bodyPr/>
          <a:lstStyle/>
          <a:p>
            <a:pPr eaLnBrk="1" hangingPunct="1">
              <a:defRPr/>
            </a:pPr>
            <a:r>
              <a:rPr lang="en-US" smtClean="0"/>
              <a:t>Motives</a:t>
            </a:r>
          </a:p>
        </p:txBody>
      </p:sp>
      <p:sp>
        <p:nvSpPr>
          <p:cNvPr id="401411" name="Rectangle 3"/>
          <p:cNvSpPr>
            <a:spLocks noGrp="1" noChangeArrowheads="1"/>
          </p:cNvSpPr>
          <p:nvPr>
            <p:ph type="body" idx="1"/>
          </p:nvPr>
        </p:nvSpPr>
        <p:spPr/>
        <p:txBody>
          <a:bodyPr/>
          <a:lstStyle/>
          <a:p>
            <a:pPr eaLnBrk="1" hangingPunct="1">
              <a:buFont typeface="Wingdings" pitchFamily="2" charset="2"/>
              <a:buNone/>
              <a:defRPr/>
            </a:pPr>
            <a:r>
              <a:rPr lang="en-US" smtClean="0"/>
              <a:t>		The main objective for this type of serial killer is to gain and exert power over their victim. Such killers are sometimes abused as children, leaving them with feelings of powerlessness and inadequacy as adults. Many power- or control-motivated killers sexually abuse their victims. </a:t>
            </a:r>
          </a:p>
        </p:txBody>
      </p:sp>
    </p:spTree>
    <p:extLst>
      <p:ext uri="{BB962C8B-B14F-4D97-AF65-F5344CB8AC3E}">
        <p14:creationId xmlns:p14="http://schemas.microsoft.com/office/powerpoint/2010/main" val="1978884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altLang="en-US" sz="4000" b="1"/>
              <a:t/>
            </a:r>
            <a:br>
              <a:rPr lang="en-US" altLang="en-US" sz="4000" b="1"/>
            </a:br>
            <a:r>
              <a:rPr lang="en-US" altLang="en-US" sz="4000" b="1"/>
              <a:t>Fibers and Probability Theory</a:t>
            </a:r>
            <a:r>
              <a:rPr lang="en-US" altLang="en-US" sz="4000"/>
              <a:t/>
            </a:r>
            <a:br>
              <a:rPr lang="en-US" altLang="en-US" sz="4000"/>
            </a:br>
            <a:r>
              <a:rPr lang="en-US" altLang="en-US" sz="4000">
                <a:hlinkClick r:id="rId2"/>
              </a:rPr>
              <a:t>Wayne Williams Case</a:t>
            </a:r>
            <a:r>
              <a:rPr lang="en-US" altLang="en-US" sz="4000"/>
              <a:t/>
            </a:r>
            <a:br>
              <a:rPr lang="en-US" altLang="en-US" sz="4000"/>
            </a:br>
            <a:endParaRPr lang="en-US" altLang="en-US" sz="4000"/>
          </a:p>
        </p:txBody>
      </p:sp>
      <p:sp>
        <p:nvSpPr>
          <p:cNvPr id="79875" name="Rectangle 3"/>
          <p:cNvSpPr>
            <a:spLocks noGrp="1" noChangeArrowheads="1"/>
          </p:cNvSpPr>
          <p:nvPr>
            <p:ph type="body" idx="1"/>
          </p:nvPr>
        </p:nvSpPr>
        <p:spPr/>
        <p:txBody>
          <a:bodyPr/>
          <a:lstStyle/>
          <a:p>
            <a:pPr>
              <a:lnSpc>
                <a:spcPct val="90000"/>
              </a:lnSpc>
            </a:pPr>
            <a:r>
              <a:rPr lang="en-US" altLang="en-US" sz="2800"/>
              <a:t>From 1979 to 1981, someone was killing Atlanta's youth.  More than twenty-five black males, some as young as nine, had been strangled, bludgeoned or asphyxiated.  A few females were killed and some children were just missing, but all potential leads turned into dead ends.  The only real clue---which was valuable only if a suspect surfaced---was the presence on several of the bodies and their clothing of some kind of fiber threads.  A few also bore strands of what was determined to be hair from a dog.</a:t>
            </a:r>
          </a:p>
        </p:txBody>
      </p:sp>
    </p:spTree>
    <p:extLst>
      <p:ext uri="{BB962C8B-B14F-4D97-AF65-F5344CB8AC3E}">
        <p14:creationId xmlns:p14="http://schemas.microsoft.com/office/powerpoint/2010/main" val="26122927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8" name="Rectangle 12"/>
          <p:cNvSpPr>
            <a:spLocks noChangeArrowheads="1"/>
          </p:cNvSpPr>
          <p:nvPr/>
        </p:nvSpPr>
        <p:spPr bwMode="auto">
          <a:xfrm>
            <a:off x="304800" y="520651"/>
            <a:ext cx="84582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r>
              <a:rPr lang="en-US" altLang="en-US" sz="2400" dirty="0"/>
              <a:t>These specimens were all sent to the Georgia State Crime Laboratory for analysis, and technicians there isolated two distinct types: a violet-colored acetate fiber and a coarse yellow-green nylon fiber with the type of tri-lobed (three branch) qualities associated with carpets.  They searched unsuccessfully for the manufacturer. </a:t>
            </a:r>
          </a:p>
        </p:txBody>
      </p:sp>
    </p:spTree>
    <p:extLst>
      <p:ext uri="{BB962C8B-B14F-4D97-AF65-F5344CB8AC3E}">
        <p14:creationId xmlns:p14="http://schemas.microsoft.com/office/powerpoint/2010/main" val="561430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p:txBody>
          <a:bodyPr/>
          <a:lstStyle/>
          <a:p>
            <a:pPr eaLnBrk="1" hangingPunct="1">
              <a:defRPr/>
            </a:pPr>
            <a:r>
              <a:rPr lang="en-US" smtClean="0"/>
              <a:t>Victims</a:t>
            </a:r>
          </a:p>
        </p:txBody>
      </p:sp>
      <p:sp>
        <p:nvSpPr>
          <p:cNvPr id="378883" name="Rectangle 3"/>
          <p:cNvSpPr>
            <a:spLocks noGrp="1" noChangeArrowheads="1"/>
          </p:cNvSpPr>
          <p:nvPr>
            <p:ph type="body" idx="1"/>
          </p:nvPr>
        </p:nvSpPr>
        <p:spPr>
          <a:xfrm>
            <a:off x="304800" y="1676400"/>
            <a:ext cx="8229600" cy="4530725"/>
          </a:xfrm>
        </p:spPr>
        <p:txBody>
          <a:bodyPr/>
          <a:lstStyle/>
          <a:p>
            <a:pPr eaLnBrk="1" hangingPunct="1">
              <a:lnSpc>
                <a:spcPct val="80000"/>
              </a:lnSpc>
              <a:buFont typeface="Wingdings" pitchFamily="2" charset="2"/>
              <a:buNone/>
              <a:defRPr/>
            </a:pPr>
            <a:r>
              <a:rPr lang="en-US" sz="1000" smtClean="0"/>
              <a:t>		</a:t>
            </a:r>
          </a:p>
          <a:p>
            <a:pPr eaLnBrk="1" hangingPunct="1">
              <a:lnSpc>
                <a:spcPct val="80000"/>
              </a:lnSpc>
              <a:buFont typeface="Wingdings" pitchFamily="2" charset="2"/>
              <a:buNone/>
              <a:defRPr/>
            </a:pPr>
            <a:endParaRPr lang="en-US" sz="2800" smtClean="0"/>
          </a:p>
          <a:p>
            <a:pPr eaLnBrk="1" hangingPunct="1">
              <a:lnSpc>
                <a:spcPct val="80000"/>
              </a:lnSpc>
              <a:buFont typeface="Wingdings" pitchFamily="2" charset="2"/>
              <a:buNone/>
              <a:defRPr/>
            </a:pPr>
            <a:r>
              <a:rPr lang="en-US" sz="2800" smtClean="0"/>
              <a:t>		Police accused Williams of 22 murders. His victims range from age 7 to 28. He was only charged with two murders, Nathaniel Cater and Jimmy Ray Payne. Alfred Evans, Yusef Bell, Eric Middlebrooks,  and Christopher Richardson,  are just four of the victims whose cases are closed. This picture shows the victims who died during the several killing of Mr. Williams.</a:t>
            </a:r>
          </a:p>
          <a:p>
            <a:pPr algn="ctr" eaLnBrk="1" hangingPunct="1">
              <a:lnSpc>
                <a:spcPct val="80000"/>
              </a:lnSpc>
              <a:buFont typeface="Wingdings" pitchFamily="2" charset="2"/>
              <a:buNone/>
              <a:defRPr/>
            </a:pPr>
            <a:endParaRPr lang="en-US" sz="2800" smtClean="0"/>
          </a:p>
          <a:p>
            <a:pPr algn="ctr" eaLnBrk="1" hangingPunct="1">
              <a:lnSpc>
                <a:spcPct val="80000"/>
              </a:lnSpc>
              <a:buFont typeface="Wingdings" pitchFamily="2" charset="2"/>
              <a:buNone/>
              <a:defRPr/>
            </a:pPr>
            <a:endParaRPr lang="en-US" sz="1600" smtClean="0"/>
          </a:p>
          <a:p>
            <a:pPr eaLnBrk="1" hangingPunct="1">
              <a:lnSpc>
                <a:spcPct val="80000"/>
              </a:lnSpc>
              <a:buFont typeface="Wingdings" pitchFamily="2" charset="2"/>
              <a:buNone/>
              <a:defRPr/>
            </a:pPr>
            <a:r>
              <a:rPr lang="en-US" sz="800" smtClean="0"/>
              <a:t>    </a:t>
            </a:r>
          </a:p>
          <a:p>
            <a:pPr eaLnBrk="1" hangingPunct="1">
              <a:lnSpc>
                <a:spcPct val="80000"/>
              </a:lnSpc>
              <a:buFont typeface="Wingdings" pitchFamily="2" charset="2"/>
              <a:buNone/>
              <a:defRPr/>
            </a:pPr>
            <a:endParaRPr lang="en-US" sz="800" smtClean="0"/>
          </a:p>
          <a:p>
            <a:pPr eaLnBrk="1" hangingPunct="1">
              <a:lnSpc>
                <a:spcPct val="80000"/>
              </a:lnSpc>
              <a:buFont typeface="Wingdings" pitchFamily="2" charset="2"/>
              <a:buNone/>
              <a:defRPr/>
            </a:pPr>
            <a:endParaRPr lang="en-US" sz="800" smtClean="0"/>
          </a:p>
          <a:p>
            <a:pPr algn="ctr" eaLnBrk="1" hangingPunct="1">
              <a:lnSpc>
                <a:spcPct val="80000"/>
              </a:lnSpc>
              <a:buFont typeface="Wingdings" pitchFamily="2" charset="2"/>
              <a:buNone/>
              <a:defRPr/>
            </a:pPr>
            <a:endParaRPr lang="en-US" sz="800" smtClean="0"/>
          </a:p>
          <a:p>
            <a:pPr algn="ctr" eaLnBrk="1" hangingPunct="1">
              <a:lnSpc>
                <a:spcPct val="80000"/>
              </a:lnSpc>
              <a:buFont typeface="Wingdings" pitchFamily="2" charset="2"/>
              <a:buNone/>
              <a:defRPr/>
            </a:pPr>
            <a:r>
              <a:rPr lang="en-US" sz="1000" smtClean="0"/>
              <a:t/>
            </a:r>
            <a:br>
              <a:rPr lang="en-US" sz="1000" smtClean="0"/>
            </a:br>
            <a:endParaRPr lang="en-US" sz="800" smtClean="0"/>
          </a:p>
          <a:p>
            <a:pPr eaLnBrk="1" hangingPunct="1">
              <a:lnSpc>
                <a:spcPct val="80000"/>
              </a:lnSpc>
              <a:buFont typeface="Wingdings" pitchFamily="2" charset="2"/>
              <a:buNone/>
              <a:defRPr/>
            </a:pPr>
            <a:endParaRPr lang="en-US" sz="800" smtClean="0"/>
          </a:p>
          <a:p>
            <a:pPr eaLnBrk="1" hangingPunct="1">
              <a:lnSpc>
                <a:spcPct val="80000"/>
              </a:lnSpc>
              <a:buFont typeface="Wingdings" pitchFamily="2" charset="2"/>
              <a:buNone/>
              <a:defRPr/>
            </a:pPr>
            <a:endParaRPr lang="en-US" sz="800" smtClean="0"/>
          </a:p>
          <a:p>
            <a:pPr eaLnBrk="1" hangingPunct="1">
              <a:lnSpc>
                <a:spcPct val="80000"/>
              </a:lnSpc>
              <a:buFont typeface="Wingdings" pitchFamily="2" charset="2"/>
              <a:buNone/>
              <a:defRPr/>
            </a:pPr>
            <a:endParaRPr lang="en-US" sz="800" smtClean="0"/>
          </a:p>
        </p:txBody>
      </p:sp>
    </p:spTree>
    <p:extLst>
      <p:ext uri="{BB962C8B-B14F-4D97-AF65-F5344CB8AC3E}">
        <p14:creationId xmlns:p14="http://schemas.microsoft.com/office/powerpoint/2010/main" val="42800094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p:txBody>
          <a:bodyPr/>
          <a:lstStyle/>
          <a:p>
            <a:pPr eaLnBrk="1" hangingPunct="1">
              <a:defRPr/>
            </a:pPr>
            <a:r>
              <a:rPr lang="en-US" smtClean="0"/>
              <a:t>Victims</a:t>
            </a:r>
          </a:p>
        </p:txBody>
      </p:sp>
      <p:sp>
        <p:nvSpPr>
          <p:cNvPr id="379907" name="Rectangle 3"/>
          <p:cNvSpPr>
            <a:spLocks noGrp="1" noChangeArrowheads="1"/>
          </p:cNvSpPr>
          <p:nvPr>
            <p:ph type="body" idx="4294967295"/>
          </p:nvPr>
        </p:nvSpPr>
        <p:spPr>
          <a:xfrm>
            <a:off x="0" y="1600200"/>
            <a:ext cx="8229600" cy="4530725"/>
          </a:xfrm>
        </p:spPr>
        <p:txBody>
          <a:bodyPr/>
          <a:lstStyle/>
          <a:p>
            <a:pPr eaLnBrk="1" hangingPunct="1">
              <a:buFont typeface="Wingdings" pitchFamily="2" charset="2"/>
              <a:buNone/>
              <a:defRPr/>
            </a:pPr>
            <a:r>
              <a:rPr lang="en-US" smtClean="0"/>
              <a:t>		</a:t>
            </a:r>
            <a:endParaRPr lang="en-US" sz="2000" smtClean="0"/>
          </a:p>
        </p:txBody>
      </p:sp>
      <p:pic>
        <p:nvPicPr>
          <p:cNvPr id="10244" name="Picture 5" descr="story_atlanta_victims_ws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209800"/>
            <a:ext cx="59436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3579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p:txBody>
          <a:bodyPr/>
          <a:lstStyle/>
          <a:p>
            <a:pPr eaLnBrk="1" hangingPunct="1">
              <a:defRPr/>
            </a:pPr>
            <a:r>
              <a:rPr lang="en-US" smtClean="0"/>
              <a:t>Victims</a:t>
            </a:r>
          </a:p>
        </p:txBody>
      </p:sp>
      <p:sp>
        <p:nvSpPr>
          <p:cNvPr id="402435" name="Rectangle 3"/>
          <p:cNvSpPr>
            <a:spLocks noGrp="1" noChangeArrowheads="1"/>
          </p:cNvSpPr>
          <p:nvPr>
            <p:ph type="body" idx="1"/>
          </p:nvPr>
        </p:nvSpPr>
        <p:spPr/>
        <p:txBody>
          <a:bodyPr/>
          <a:lstStyle/>
          <a:p>
            <a:pPr eaLnBrk="1" hangingPunct="1">
              <a:buFont typeface="Wingdings" pitchFamily="2" charset="2"/>
              <a:buNone/>
              <a:defRPr/>
            </a:pPr>
            <a:r>
              <a:rPr lang="en-US" smtClean="0"/>
              <a:t>			This is the beginning of a serial killer.</a:t>
            </a:r>
          </a:p>
        </p:txBody>
      </p:sp>
      <p:pic>
        <p:nvPicPr>
          <p:cNvPr id="11268" name="Picture 5" descr="DNA offers clues in Atlanta child killing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200400"/>
            <a:ext cx="48768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01259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80" name="Rectangle 4"/>
          <p:cNvSpPr>
            <a:spLocks noGrp="1" noChangeArrowheads="1"/>
          </p:cNvSpPr>
          <p:nvPr>
            <p:ph type="title"/>
          </p:nvPr>
        </p:nvSpPr>
        <p:spPr/>
        <p:txBody>
          <a:bodyPr/>
          <a:lstStyle/>
          <a:p>
            <a:pPr eaLnBrk="1" hangingPunct="1">
              <a:defRPr/>
            </a:pPr>
            <a:r>
              <a:rPr lang="en-US" smtClean="0"/>
              <a:t>Evidence</a:t>
            </a:r>
          </a:p>
        </p:txBody>
      </p:sp>
      <p:sp>
        <p:nvSpPr>
          <p:cNvPr id="382981" name="Rectangle 5"/>
          <p:cNvSpPr>
            <a:spLocks noGrp="1" noChangeArrowheads="1"/>
          </p:cNvSpPr>
          <p:nvPr>
            <p:ph type="body" sz="half" idx="1"/>
          </p:nvPr>
        </p:nvSpPr>
        <p:spPr/>
        <p:txBody>
          <a:bodyPr/>
          <a:lstStyle/>
          <a:p>
            <a:pPr eaLnBrk="1" hangingPunct="1">
              <a:defRPr/>
            </a:pPr>
            <a:r>
              <a:rPr lang="en-US" smtClean="0"/>
              <a:t>Physical evidence was being gathered from the corpses of the victims.</a:t>
            </a:r>
          </a:p>
        </p:txBody>
      </p:sp>
      <p:sp>
        <p:nvSpPr>
          <p:cNvPr id="382982" name="Rectangle 6"/>
          <p:cNvSpPr>
            <a:spLocks noGrp="1" noChangeArrowheads="1"/>
          </p:cNvSpPr>
          <p:nvPr>
            <p:ph type="body" sz="half" idx="2"/>
          </p:nvPr>
        </p:nvSpPr>
        <p:spPr/>
        <p:txBody>
          <a:bodyPr/>
          <a:lstStyle/>
          <a:p>
            <a:pPr eaLnBrk="1" hangingPunct="1">
              <a:defRPr/>
            </a:pPr>
            <a:r>
              <a:rPr lang="en-US" smtClean="0"/>
              <a:t>The FBI secretly profiled that the killer would dump the next victim into a body of water to remove any evidence</a:t>
            </a:r>
          </a:p>
        </p:txBody>
      </p:sp>
    </p:spTree>
    <p:extLst>
      <p:ext uri="{BB962C8B-B14F-4D97-AF65-F5344CB8AC3E}">
        <p14:creationId xmlns:p14="http://schemas.microsoft.com/office/powerpoint/2010/main" val="3962838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8" name="Rectangle 12"/>
          <p:cNvSpPr>
            <a:spLocks noChangeArrowheads="1"/>
          </p:cNvSpPr>
          <p:nvPr/>
        </p:nvSpPr>
        <p:spPr bwMode="auto">
          <a:xfrm>
            <a:off x="304800" y="533400"/>
            <a:ext cx="84582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r>
              <a:rPr lang="en-US" altLang="en-US" sz="2400">
                <a:solidFill>
                  <a:srgbClr val="000000"/>
                </a:solidFill>
              </a:rPr>
              <a:t>These specimens were all sent to the Georgia State Crime Laboratory for analysis, and technicians there isolated two distinct types: a violet-colored acetate fiber and a coarse yellow-green nylon fiber with the type of tri-lobed (three branch) qualities associated with carpets.  They searched unsuccessfully for the manufacturer. </a:t>
            </a:r>
          </a:p>
        </p:txBody>
      </p:sp>
    </p:spTree>
    <p:extLst>
      <p:ext uri="{BB962C8B-B14F-4D97-AF65-F5344CB8AC3E}">
        <p14:creationId xmlns:p14="http://schemas.microsoft.com/office/powerpoint/2010/main" val="22822185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8" name="Rectangle 4"/>
          <p:cNvSpPr>
            <a:spLocks noGrp="1" noChangeArrowheads="1"/>
          </p:cNvSpPr>
          <p:nvPr>
            <p:ph type="title"/>
          </p:nvPr>
        </p:nvSpPr>
        <p:spPr/>
        <p:txBody>
          <a:bodyPr/>
          <a:lstStyle/>
          <a:p>
            <a:pPr eaLnBrk="1" hangingPunct="1">
              <a:defRPr/>
            </a:pPr>
            <a:r>
              <a:rPr lang="en-US" smtClean="0"/>
              <a:t>Evidence</a:t>
            </a:r>
          </a:p>
        </p:txBody>
      </p:sp>
      <p:sp>
        <p:nvSpPr>
          <p:cNvPr id="385029" name="Rectangle 5"/>
          <p:cNvSpPr>
            <a:spLocks noGrp="1" noChangeArrowheads="1"/>
          </p:cNvSpPr>
          <p:nvPr>
            <p:ph type="body" sz="half" idx="1"/>
          </p:nvPr>
        </p:nvSpPr>
        <p:spPr/>
        <p:txBody>
          <a:bodyPr/>
          <a:lstStyle/>
          <a:p>
            <a:pPr eaLnBrk="1" hangingPunct="1">
              <a:defRPr/>
            </a:pPr>
            <a:r>
              <a:rPr lang="en-US" smtClean="0"/>
              <a:t>Detectives got the first major break in the case when an officer heard a splash in the water beneath the bridge. </a:t>
            </a:r>
          </a:p>
        </p:txBody>
      </p:sp>
      <p:sp>
        <p:nvSpPr>
          <p:cNvPr id="385030" name="Rectangle 6"/>
          <p:cNvSpPr>
            <a:spLocks noGrp="1" noChangeArrowheads="1"/>
          </p:cNvSpPr>
          <p:nvPr>
            <p:ph type="body" sz="half" idx="2"/>
          </p:nvPr>
        </p:nvSpPr>
        <p:spPr/>
        <p:txBody>
          <a:bodyPr/>
          <a:lstStyle/>
          <a:p>
            <a:pPr eaLnBrk="1" hangingPunct="1">
              <a:defRPr/>
            </a:pPr>
            <a:r>
              <a:rPr lang="en-US" smtClean="0"/>
              <a:t>Detectives saw a white 1970 Chevrolet station wagon slowly driving away from the bridge. </a:t>
            </a:r>
          </a:p>
          <a:p>
            <a:pPr eaLnBrk="1" hangingPunct="1">
              <a:buFont typeface="Wingdings" pitchFamily="2" charset="2"/>
              <a:buNone/>
              <a:defRPr/>
            </a:pPr>
            <a:endParaRPr lang="en-US" smtClean="0"/>
          </a:p>
          <a:p>
            <a:pPr eaLnBrk="1" hangingPunct="1">
              <a:defRPr/>
            </a:pPr>
            <a:r>
              <a:rPr lang="en-US" smtClean="0"/>
              <a:t>The car was later identified as William Wayne’s parents’ car. </a:t>
            </a:r>
          </a:p>
        </p:txBody>
      </p:sp>
    </p:spTree>
    <p:extLst>
      <p:ext uri="{BB962C8B-B14F-4D97-AF65-F5344CB8AC3E}">
        <p14:creationId xmlns:p14="http://schemas.microsoft.com/office/powerpoint/2010/main" val="42020076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p:txBody>
          <a:bodyPr/>
          <a:lstStyle/>
          <a:p>
            <a:pPr eaLnBrk="1" hangingPunct="1">
              <a:defRPr/>
            </a:pPr>
            <a:r>
              <a:rPr lang="en-US" smtClean="0"/>
              <a:t>Evidence</a:t>
            </a:r>
          </a:p>
        </p:txBody>
      </p:sp>
      <p:sp>
        <p:nvSpPr>
          <p:cNvPr id="387076" name="Rectangle 4"/>
          <p:cNvSpPr>
            <a:spLocks noGrp="1" noChangeArrowheads="1"/>
          </p:cNvSpPr>
          <p:nvPr>
            <p:ph type="body" idx="1"/>
          </p:nvPr>
        </p:nvSpPr>
        <p:spPr/>
        <p:txBody>
          <a:bodyPr/>
          <a:lstStyle/>
          <a:p>
            <a:pPr eaLnBrk="1" hangingPunct="1">
              <a:defRPr/>
            </a:pPr>
            <a:r>
              <a:rPr lang="en-US" smtClean="0"/>
              <a:t>Dog hair and fiber evidence recovered from the rear of the vehicle were later major factors in the police building a case against Williams. This is the 1972 clunker once belonged to Wayne Williams.  </a:t>
            </a:r>
          </a:p>
          <a:p>
            <a:pPr eaLnBrk="1" hangingPunct="1">
              <a:defRPr/>
            </a:pPr>
            <a:endParaRPr lang="en-US" smtClean="0"/>
          </a:p>
          <a:p>
            <a:pPr algn="ctr" eaLnBrk="1" hangingPunct="1">
              <a:buFont typeface="Wingdings" pitchFamily="2" charset="2"/>
              <a:buNone/>
              <a:defRPr/>
            </a:pPr>
            <a:endParaRPr lang="en-US" smtClean="0"/>
          </a:p>
          <a:p>
            <a:pPr eaLnBrk="1" hangingPunct="1">
              <a:buFont typeface="Wingdings" pitchFamily="2" charset="2"/>
              <a:buNone/>
              <a:defRPr/>
            </a:pPr>
            <a:endParaRPr lang="en-US" smtClean="0"/>
          </a:p>
          <a:p>
            <a:pPr eaLnBrk="1" hangingPunct="1">
              <a:defRPr/>
            </a:pPr>
            <a:endParaRPr lang="en-US" smtClean="0"/>
          </a:p>
        </p:txBody>
      </p:sp>
      <p:pic>
        <p:nvPicPr>
          <p:cNvPr id="14340" name="Picture 9" descr="wayne williams c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4495800"/>
            <a:ext cx="2895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73284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2"/>
          <p:cNvSpPr>
            <a:spLocks noGrp="1" noChangeArrowheads="1"/>
          </p:cNvSpPr>
          <p:nvPr>
            <p:ph type="title"/>
          </p:nvPr>
        </p:nvSpPr>
        <p:spPr/>
        <p:txBody>
          <a:bodyPr/>
          <a:lstStyle/>
          <a:p>
            <a:pPr eaLnBrk="1" hangingPunct="1">
              <a:defRPr/>
            </a:pPr>
            <a:r>
              <a:rPr lang="en-US" smtClean="0"/>
              <a:t>Evidence</a:t>
            </a:r>
          </a:p>
        </p:txBody>
      </p:sp>
      <p:sp>
        <p:nvSpPr>
          <p:cNvPr id="393219" name="Rectangle 3"/>
          <p:cNvSpPr>
            <a:spLocks noGrp="1" noChangeArrowheads="1"/>
          </p:cNvSpPr>
          <p:nvPr>
            <p:ph type="body" idx="1"/>
          </p:nvPr>
        </p:nvSpPr>
        <p:spPr/>
        <p:txBody>
          <a:bodyPr/>
          <a:lstStyle/>
          <a:p>
            <a:pPr eaLnBrk="1" hangingPunct="1">
              <a:buFont typeface="Wingdings" pitchFamily="2" charset="2"/>
              <a:buNone/>
              <a:defRPr/>
            </a:pPr>
            <a:r>
              <a:rPr lang="en-US" smtClean="0"/>
              <a:t>					</a:t>
            </a:r>
          </a:p>
        </p:txBody>
      </p:sp>
      <p:pic>
        <p:nvPicPr>
          <p:cNvPr id="15364" name="Picture 5" descr="ANd9GcSL88-ggnuVmyuMumm0rq4eyYGqyAcpry1eS1pgc4hNcvGj04Kgw8vKJEk">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905000"/>
            <a:ext cx="18288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7" descr="ANd9GcQl4CRbu1BgYORHBCClt2oKBRSxQclRJ2Geyk21Sc3VlryLRf3P_a2iHy8">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1752600"/>
            <a:ext cx="2514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9" descr="ANd9GcT1X89jh7IEFS5EX-Z11Kudnax4lETRRGkWjCD4dZiupkHxqe_hRCzvGA">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2800" y="1981200"/>
            <a:ext cx="25908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11" descr="ANd9GcQz6eUaVsfK_BYLjfmCPJFvITC0ViUJ9qZEx8ePqeUFd29REvjQIRTUSnE">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4724400"/>
            <a:ext cx="55626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3602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4" name="Rectangle 4"/>
          <p:cNvSpPr>
            <a:spLocks noGrp="1" noChangeArrowheads="1"/>
          </p:cNvSpPr>
          <p:nvPr>
            <p:ph type="title"/>
          </p:nvPr>
        </p:nvSpPr>
        <p:spPr/>
        <p:txBody>
          <a:bodyPr/>
          <a:lstStyle/>
          <a:p>
            <a:pPr eaLnBrk="1" hangingPunct="1">
              <a:defRPr/>
            </a:pPr>
            <a:r>
              <a:rPr lang="en-US" smtClean="0"/>
              <a:t>Evidence</a:t>
            </a:r>
          </a:p>
        </p:txBody>
      </p:sp>
      <p:sp>
        <p:nvSpPr>
          <p:cNvPr id="394245" name="Rectangle 5"/>
          <p:cNvSpPr>
            <a:spLocks noGrp="1" noChangeArrowheads="1"/>
          </p:cNvSpPr>
          <p:nvPr>
            <p:ph type="body" sz="half" idx="1"/>
          </p:nvPr>
        </p:nvSpPr>
        <p:spPr/>
        <p:txBody>
          <a:bodyPr/>
          <a:lstStyle/>
          <a:p>
            <a:pPr eaLnBrk="1" hangingPunct="1">
              <a:defRPr/>
            </a:pPr>
            <a:r>
              <a:rPr lang="en-US" smtClean="0"/>
              <a:t>In all, investigators found 28 fiber types from nineteen items in Williams' house and car on the bodies of the murder victims. </a:t>
            </a:r>
          </a:p>
        </p:txBody>
      </p:sp>
      <p:sp>
        <p:nvSpPr>
          <p:cNvPr id="394246" name="Rectangle 6"/>
          <p:cNvSpPr>
            <a:spLocks noGrp="1" noChangeArrowheads="1"/>
          </p:cNvSpPr>
          <p:nvPr>
            <p:ph type="body" sz="half" idx="2"/>
          </p:nvPr>
        </p:nvSpPr>
        <p:spPr/>
        <p:txBody>
          <a:bodyPr/>
          <a:lstStyle/>
          <a:p>
            <a:pPr eaLnBrk="1" hangingPunct="1">
              <a:lnSpc>
                <a:spcPct val="80000"/>
              </a:lnSpc>
              <a:defRPr/>
            </a:pPr>
            <a:r>
              <a:rPr lang="en-US" smtClean="0"/>
              <a:t>However, no hair or fiber evidence from the victims was found in Williams' residence or vehicle.</a:t>
            </a:r>
          </a:p>
          <a:p>
            <a:pPr eaLnBrk="1" hangingPunct="1">
              <a:lnSpc>
                <a:spcPct val="80000"/>
              </a:lnSpc>
              <a:defRPr/>
            </a:pPr>
            <a:r>
              <a:rPr lang="en-US" smtClean="0"/>
              <a:t>Several witnesses testified to seeing Nathaniel Cater alive </a:t>
            </a:r>
            <a:r>
              <a:rPr lang="en-US" i="1" smtClean="0"/>
              <a:t>after</a:t>
            </a:r>
            <a:r>
              <a:rPr lang="en-US" smtClean="0"/>
              <a:t> Williams was detained on the Jackson Parkway Bridge.</a:t>
            </a:r>
          </a:p>
        </p:txBody>
      </p:sp>
    </p:spTree>
    <p:extLst>
      <p:ext uri="{BB962C8B-B14F-4D97-AF65-F5344CB8AC3E}">
        <p14:creationId xmlns:p14="http://schemas.microsoft.com/office/powerpoint/2010/main" val="32371076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2" name="Rectangle 4"/>
          <p:cNvSpPr>
            <a:spLocks noGrp="1" noChangeArrowheads="1"/>
          </p:cNvSpPr>
          <p:nvPr>
            <p:ph type="title"/>
          </p:nvPr>
        </p:nvSpPr>
        <p:spPr/>
        <p:txBody>
          <a:bodyPr/>
          <a:lstStyle/>
          <a:p>
            <a:pPr eaLnBrk="1" hangingPunct="1">
              <a:defRPr/>
            </a:pPr>
            <a:r>
              <a:rPr lang="en-US" smtClean="0"/>
              <a:t>Evidence</a:t>
            </a:r>
          </a:p>
        </p:txBody>
      </p:sp>
      <p:sp>
        <p:nvSpPr>
          <p:cNvPr id="396291" name="Rectangle 3"/>
          <p:cNvSpPr>
            <a:spLocks noGrp="1" noChangeArrowheads="1"/>
          </p:cNvSpPr>
          <p:nvPr>
            <p:ph type="body" sz="half" idx="1"/>
          </p:nvPr>
        </p:nvSpPr>
        <p:spPr/>
        <p:txBody>
          <a:bodyPr/>
          <a:lstStyle/>
          <a:p>
            <a:pPr eaLnBrk="1" hangingPunct="1">
              <a:defRPr/>
            </a:pPr>
            <a:r>
              <a:rPr lang="en-US" smtClean="0"/>
              <a:t>Others swore they had seen Williams with both Cater and Payne, even though the defendant swore he did not know either one of the victims. </a:t>
            </a:r>
          </a:p>
          <a:p>
            <a:pPr eaLnBrk="1" hangingPunct="1">
              <a:defRPr/>
            </a:pPr>
            <a:endParaRPr lang="en-US" smtClean="0"/>
          </a:p>
        </p:txBody>
      </p:sp>
      <p:sp>
        <p:nvSpPr>
          <p:cNvPr id="396293" name="Rectangle 5"/>
          <p:cNvSpPr>
            <a:spLocks noGrp="1" noChangeArrowheads="1"/>
          </p:cNvSpPr>
          <p:nvPr>
            <p:ph type="body" sz="half" idx="2"/>
          </p:nvPr>
        </p:nvSpPr>
        <p:spPr/>
        <p:txBody>
          <a:bodyPr/>
          <a:lstStyle/>
          <a:p>
            <a:pPr eaLnBrk="1" hangingPunct="1">
              <a:defRPr/>
            </a:pPr>
            <a:r>
              <a:rPr lang="en-US" smtClean="0"/>
              <a:t>The prosecution portrayed Williams as  a homosexual with a "Jekyll and Hyde" personality who despised his own race. </a:t>
            </a:r>
          </a:p>
        </p:txBody>
      </p:sp>
    </p:spTree>
    <p:extLst>
      <p:ext uri="{BB962C8B-B14F-4D97-AF65-F5344CB8AC3E}">
        <p14:creationId xmlns:p14="http://schemas.microsoft.com/office/powerpoint/2010/main" val="3444031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ltLang="en-US">
                <a:hlinkClick r:id="rId2"/>
              </a:rPr>
              <a:t>Wayne Williams Case</a:t>
            </a:r>
            <a:endParaRPr lang="en-US" altLang="en-US"/>
          </a:p>
        </p:txBody>
      </p:sp>
      <p:sp>
        <p:nvSpPr>
          <p:cNvPr id="87043" name="Rectangle 3"/>
          <p:cNvSpPr>
            <a:spLocks noGrp="1" noChangeArrowheads="1"/>
          </p:cNvSpPr>
          <p:nvPr>
            <p:ph type="body" idx="1"/>
          </p:nvPr>
        </p:nvSpPr>
        <p:spPr/>
        <p:txBody>
          <a:bodyPr/>
          <a:lstStyle/>
          <a:p>
            <a:pPr>
              <a:lnSpc>
                <a:spcPct val="80000"/>
              </a:lnSpc>
            </a:pPr>
            <a:r>
              <a:rPr lang="en-US" altLang="en-US" sz="2000"/>
              <a:t>Since the unknown predator seemed to favor the Chatahoochee River, the police set up a stakeout.  </a:t>
            </a:r>
          </a:p>
          <a:p>
            <a:pPr>
              <a:lnSpc>
                <a:spcPct val="80000"/>
              </a:lnSpc>
            </a:pPr>
            <a:endParaRPr lang="en-US" altLang="en-US" sz="2000"/>
          </a:p>
          <a:p>
            <a:pPr>
              <a:lnSpc>
                <a:spcPct val="80000"/>
              </a:lnSpc>
            </a:pPr>
            <a:r>
              <a:rPr lang="en-US" altLang="en-US" sz="2000"/>
              <a:t>On May 22, 1981, this strategy appeared to pay off.  In the early morning hours, the stakeout patrol heard a loud splash.  Someone had just thrown something rather large into the river.  </a:t>
            </a:r>
          </a:p>
          <a:p>
            <a:pPr>
              <a:lnSpc>
                <a:spcPct val="80000"/>
              </a:lnSpc>
            </a:pPr>
            <a:endParaRPr lang="en-US" altLang="en-US" sz="2000"/>
          </a:p>
          <a:p>
            <a:pPr>
              <a:lnSpc>
                <a:spcPct val="80000"/>
              </a:lnSpc>
            </a:pPr>
            <a:r>
              <a:rPr lang="en-US" altLang="en-US" sz="2000"/>
              <a:t>On the James Jackson Parkway Bridge, they saw a white Chevrolet station wagon, and when they stopped it, they learned that the driver's name was Wayne Williams.  He was a 23 year-old black photographer and music promoter.  They questioned him, but when he said he'd just dumped some garbage they let him go. </a:t>
            </a:r>
          </a:p>
          <a:p>
            <a:pPr>
              <a:lnSpc>
                <a:spcPct val="80000"/>
              </a:lnSpc>
            </a:pPr>
            <a:endParaRPr lang="en-US" altLang="en-US" sz="2000"/>
          </a:p>
          <a:p>
            <a:pPr>
              <a:lnSpc>
                <a:spcPct val="80000"/>
              </a:lnSpc>
            </a:pPr>
            <a:r>
              <a:rPr lang="en-US" altLang="en-US" sz="2000"/>
              <a:t>(Later he would claim that he'd come there to see the stakeout, having heard about it from friends in the police force.)</a:t>
            </a:r>
          </a:p>
        </p:txBody>
      </p:sp>
    </p:spTree>
    <p:extLst>
      <p:ext uri="{BB962C8B-B14F-4D97-AF65-F5344CB8AC3E}">
        <p14:creationId xmlns:p14="http://schemas.microsoft.com/office/powerpoint/2010/main" val="3253162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endParaRPr lang="en-US" altLang="en-US"/>
          </a:p>
        </p:txBody>
      </p:sp>
      <p:sp>
        <p:nvSpPr>
          <p:cNvPr id="88067" name="Rectangle 3"/>
          <p:cNvSpPr>
            <a:spLocks noGrp="1" noChangeArrowheads="1"/>
          </p:cNvSpPr>
          <p:nvPr>
            <p:ph type="body" idx="1"/>
          </p:nvPr>
        </p:nvSpPr>
        <p:spPr/>
        <p:txBody>
          <a:bodyPr/>
          <a:lstStyle/>
          <a:p>
            <a:r>
              <a:rPr lang="en-US" altLang="en-US"/>
              <a:t>Only two days later, the police found what they believed had been the source of the splash---the body of 27-year-old Nathaniel Cater.  He was dredged up about a mile from the bridge, and despite his murderer's carefulness, a single yellow-green carpet fiber was found in his hair. </a:t>
            </a:r>
          </a:p>
        </p:txBody>
      </p:sp>
    </p:spTree>
    <p:extLst>
      <p:ext uri="{BB962C8B-B14F-4D97-AF65-F5344CB8AC3E}">
        <p14:creationId xmlns:p14="http://schemas.microsoft.com/office/powerpoint/2010/main" val="2363563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type="body" idx="4294967295"/>
          </p:nvPr>
        </p:nvSpPr>
        <p:spPr>
          <a:xfrm>
            <a:off x="381000" y="533400"/>
            <a:ext cx="8229600" cy="5715000"/>
          </a:xfrm>
        </p:spPr>
        <p:txBody>
          <a:bodyPr/>
          <a:lstStyle/>
          <a:p>
            <a:pPr>
              <a:lnSpc>
                <a:spcPct val="90000"/>
              </a:lnSpc>
            </a:pPr>
            <a:r>
              <a:rPr lang="en-US" altLang="en-US" sz="2400"/>
              <a:t>The police got a search warrant for Wayne Williams' home and car, and the search turned up a valuable piece of evidence: The floors of Williams' home were covered with yellow-green carpeting, and he also had a dog.  </a:t>
            </a:r>
          </a:p>
          <a:p>
            <a:pPr>
              <a:lnSpc>
                <a:spcPct val="90000"/>
              </a:lnSpc>
              <a:buFontTx/>
              <a:buNone/>
            </a:pPr>
            <a:endParaRPr lang="en-US" altLang="en-US" sz="2400"/>
          </a:p>
          <a:p>
            <a:pPr>
              <a:lnSpc>
                <a:spcPct val="90000"/>
              </a:lnSpc>
            </a:pPr>
            <a:r>
              <a:rPr lang="en-US" altLang="en-US" sz="2400"/>
              <a:t>Comparisons from the samples removed from the victims showed good consistency with Williams' carpet.  </a:t>
            </a:r>
          </a:p>
          <a:p>
            <a:pPr>
              <a:lnSpc>
                <a:spcPct val="90000"/>
              </a:lnSpc>
            </a:pPr>
            <a:endParaRPr lang="en-US" altLang="en-US" sz="2400"/>
          </a:p>
          <a:p>
            <a:pPr>
              <a:lnSpc>
                <a:spcPct val="90000"/>
              </a:lnSpc>
            </a:pPr>
            <a:r>
              <a:rPr lang="en-US" altLang="en-US" sz="2400"/>
              <a:t>Although Williams claimed to have an alibi, the description he gave of his movements the night they found him on the bridge was partly false and partly unsubstantiated.  Three separate polygraph tests indicated deception on Williams' part.</a:t>
            </a:r>
          </a:p>
        </p:txBody>
      </p:sp>
    </p:spTree>
    <p:extLst>
      <p:ext uri="{BB962C8B-B14F-4D97-AF65-F5344CB8AC3E}">
        <p14:creationId xmlns:p14="http://schemas.microsoft.com/office/powerpoint/2010/main" val="2079164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endParaRPr lang="en-US" altLang="en-US"/>
          </a:p>
        </p:txBody>
      </p:sp>
      <p:sp>
        <p:nvSpPr>
          <p:cNvPr id="90115" name="Rectangle 3"/>
          <p:cNvSpPr>
            <a:spLocks noGrp="1" noChangeArrowheads="1"/>
          </p:cNvSpPr>
          <p:nvPr>
            <p:ph type="body" idx="1"/>
          </p:nvPr>
        </p:nvSpPr>
        <p:spPr/>
        <p:txBody>
          <a:bodyPr/>
          <a:lstStyle/>
          <a:p>
            <a:pPr>
              <a:lnSpc>
                <a:spcPct val="80000"/>
              </a:lnSpc>
            </a:pPr>
            <a:r>
              <a:rPr lang="en-US" altLang="en-US" sz="2400"/>
              <a:t>Then FBI experts analyzed samples from his rugs.  With special equipment, and in consultation with Du Pont, they managed to ascertain that the fibers came from a Boston-based textile company.  </a:t>
            </a:r>
          </a:p>
          <a:p>
            <a:pPr>
              <a:lnSpc>
                <a:spcPct val="80000"/>
              </a:lnSpc>
            </a:pPr>
            <a:endParaRPr lang="en-US" altLang="en-US" sz="2400"/>
          </a:p>
          <a:p>
            <a:pPr>
              <a:lnSpc>
                <a:spcPct val="80000"/>
              </a:lnSpc>
            </a:pPr>
            <a:r>
              <a:rPr lang="en-US" altLang="en-US" sz="2400"/>
              <a:t>The fiber was called Wellman 181B and it had been sold to numerous carpet companies.  Each uses its own dye, so that made it possible to narrow down the likely source, which was the West Point Pepperell Corporation in Georgia.  Their "Luxaire English Olive" color matched that found in Wayne William's home.  </a:t>
            </a:r>
          </a:p>
          <a:p>
            <a:pPr>
              <a:lnSpc>
                <a:spcPct val="80000"/>
              </a:lnSpc>
            </a:pPr>
            <a:endParaRPr lang="en-US" altLang="en-US" sz="2400"/>
          </a:p>
          <a:p>
            <a:pPr>
              <a:lnSpc>
                <a:spcPct val="80000"/>
              </a:lnSpc>
            </a:pPr>
            <a:r>
              <a:rPr lang="en-US" altLang="en-US" sz="2400"/>
              <a:t>There were also similarities between the hair from Williams' dog and the dog hair found on several victims.</a:t>
            </a:r>
          </a:p>
        </p:txBody>
      </p:sp>
    </p:spTree>
    <p:extLst>
      <p:ext uri="{BB962C8B-B14F-4D97-AF65-F5344CB8AC3E}">
        <p14:creationId xmlns:p14="http://schemas.microsoft.com/office/powerpoint/2010/main" val="1938620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ltLang="en-US"/>
              <a:t>Too good to be true</a:t>
            </a:r>
          </a:p>
        </p:txBody>
      </p:sp>
      <p:sp>
        <p:nvSpPr>
          <p:cNvPr id="91139" name="Rectangle 3"/>
          <p:cNvSpPr>
            <a:spLocks noGrp="1" noChangeArrowheads="1"/>
          </p:cNvSpPr>
          <p:nvPr>
            <p:ph type="body" idx="1"/>
          </p:nvPr>
        </p:nvSpPr>
        <p:spPr>
          <a:xfrm>
            <a:off x="457200" y="1600200"/>
            <a:ext cx="8229600" cy="4800600"/>
          </a:xfrm>
        </p:spPr>
        <p:txBody>
          <a:bodyPr/>
          <a:lstStyle/>
          <a:p>
            <a:pPr>
              <a:lnSpc>
                <a:spcPct val="90000"/>
              </a:lnSpc>
            </a:pPr>
            <a:r>
              <a:rPr lang="en-US" altLang="en-US"/>
              <a:t>However, many other homes had this carpeting installed, too.  </a:t>
            </a:r>
          </a:p>
          <a:p>
            <a:pPr>
              <a:lnSpc>
                <a:spcPct val="90000"/>
              </a:lnSpc>
            </a:pPr>
            <a:endParaRPr lang="en-US" altLang="en-US"/>
          </a:p>
          <a:p>
            <a:pPr>
              <a:lnSpc>
                <a:spcPct val="90000"/>
              </a:lnSpc>
            </a:pPr>
            <a:r>
              <a:rPr lang="en-US" altLang="en-US"/>
              <a:t>Thus, it had to be determined just how likely it was that Williams' carpeting was unique enough to persuade a jury of his connection to the murders.  </a:t>
            </a:r>
          </a:p>
          <a:p>
            <a:pPr>
              <a:lnSpc>
                <a:spcPct val="90000"/>
              </a:lnSpc>
            </a:pPr>
            <a:endParaRPr lang="en-US" altLang="en-US"/>
          </a:p>
          <a:p>
            <a:pPr>
              <a:lnSpc>
                <a:spcPct val="90000"/>
              </a:lnSpc>
            </a:pPr>
            <a:r>
              <a:rPr lang="en-US" altLang="en-US"/>
              <a:t>The next step was calculating the odds.</a:t>
            </a:r>
          </a:p>
        </p:txBody>
      </p:sp>
    </p:spTree>
    <p:extLst>
      <p:ext uri="{BB962C8B-B14F-4D97-AF65-F5344CB8AC3E}">
        <p14:creationId xmlns:p14="http://schemas.microsoft.com/office/powerpoint/2010/main" val="3801989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body" idx="4294967295"/>
          </p:nvPr>
        </p:nvSpPr>
        <p:spPr>
          <a:xfrm>
            <a:off x="0" y="228600"/>
            <a:ext cx="8229600" cy="6400800"/>
          </a:xfrm>
        </p:spPr>
        <p:txBody>
          <a:bodyPr/>
          <a:lstStyle/>
          <a:p>
            <a:pPr>
              <a:lnSpc>
                <a:spcPct val="90000"/>
              </a:lnSpc>
            </a:pPr>
            <a:r>
              <a:rPr lang="en-US" altLang="en-US" sz="2400"/>
              <a:t>A look into company records turned up information that they had only made that type of carpet during a one-year span of time, with over 16,000 yards of carpet distributed throughout the South.  </a:t>
            </a:r>
          </a:p>
          <a:p>
            <a:pPr>
              <a:lnSpc>
                <a:spcPct val="90000"/>
              </a:lnSpc>
            </a:pPr>
            <a:endParaRPr lang="en-US" altLang="en-US" sz="2400"/>
          </a:p>
          <a:p>
            <a:pPr>
              <a:lnSpc>
                <a:spcPct val="90000"/>
              </a:lnSpc>
            </a:pPr>
            <a:r>
              <a:rPr lang="en-US" altLang="en-US" sz="2400"/>
              <a:t>In comparison with the total amount of carpet distributed across the country, this was a very small sample.  That made the statistical probability of the carpet being in any one person's home to be slight, if it could be assumed that Luxaire English Olive had been fairly evenly distributed.  </a:t>
            </a:r>
          </a:p>
          <a:p>
            <a:pPr>
              <a:lnSpc>
                <a:spcPct val="90000"/>
              </a:lnSpc>
            </a:pPr>
            <a:endParaRPr lang="en-US" altLang="en-US" sz="2400"/>
          </a:p>
          <a:p>
            <a:pPr>
              <a:lnSpc>
                <a:spcPct val="90000"/>
              </a:lnSpc>
            </a:pPr>
            <a:r>
              <a:rPr lang="en-US" altLang="en-US" sz="2400"/>
              <a:t>Altogether they figured that around eighty-two homes in Georgia were carpeted with Luxaire English Olive.   That meant the odds were stacked against finding many homes in Atlanta: 1 in 7792.  </a:t>
            </a:r>
          </a:p>
        </p:txBody>
      </p:sp>
    </p:spTree>
    <p:extLst>
      <p:ext uri="{BB962C8B-B14F-4D97-AF65-F5344CB8AC3E}">
        <p14:creationId xmlns:p14="http://schemas.microsoft.com/office/powerpoint/2010/main" val="17651463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a:themeElements>
    <a:clrScheme name="defaul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defaul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defaul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defaul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defaul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defaul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defaul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defaul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defaul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42</TotalTime>
  <Words>862</Words>
  <Application>Microsoft Office PowerPoint</Application>
  <PresentationFormat>On-screen Show (4:3)</PresentationFormat>
  <Paragraphs>123</Paragraphs>
  <Slides>34</Slides>
  <Notes>0</Notes>
  <HiddenSlides>0</HiddenSlides>
  <MMClips>0</MMClips>
  <ScaleCrop>false</ScaleCrop>
  <HeadingPairs>
    <vt:vector size="4" baseType="variant">
      <vt:variant>
        <vt:lpstr>Theme</vt:lpstr>
      </vt:variant>
      <vt:variant>
        <vt:i4>3</vt:i4>
      </vt:variant>
      <vt:variant>
        <vt:lpstr>Slide Titles</vt:lpstr>
      </vt:variant>
      <vt:variant>
        <vt:i4>34</vt:i4>
      </vt:variant>
    </vt:vector>
  </HeadingPairs>
  <TitlesOfParts>
    <vt:vector size="37" baseType="lpstr">
      <vt:lpstr>Office Theme</vt:lpstr>
      <vt:lpstr>Default Design</vt:lpstr>
      <vt:lpstr>default</vt:lpstr>
      <vt:lpstr>Wayne Williams Case</vt:lpstr>
      <vt:lpstr> Fibers and Probability Theory Wayne Williams Case </vt:lpstr>
      <vt:lpstr>PowerPoint Presentation</vt:lpstr>
      <vt:lpstr>Wayne Williams Case</vt:lpstr>
      <vt:lpstr>PowerPoint Presentation</vt:lpstr>
      <vt:lpstr>PowerPoint Presentation</vt:lpstr>
      <vt:lpstr>PowerPoint Presentation</vt:lpstr>
      <vt:lpstr>Too good to be true</vt:lpstr>
      <vt:lpstr>PowerPoint Presentation</vt:lpstr>
      <vt:lpstr>PowerPoint Presentation</vt:lpstr>
      <vt:lpstr>Math is good</vt:lpstr>
      <vt:lpstr>PowerPoint Presentation</vt:lpstr>
      <vt:lpstr>PowerPoint Presentation</vt:lpstr>
      <vt:lpstr>Fiber Analysis</vt:lpstr>
      <vt:lpstr>PowerPoint Presentation</vt:lpstr>
      <vt:lpstr>Kristen Lea Harrison</vt:lpstr>
      <vt:lpstr>Kristen Lea Harrison</vt:lpstr>
      <vt:lpstr>Atlanta Child Murders</vt:lpstr>
      <vt:lpstr>Motives</vt:lpstr>
      <vt:lpstr>Motives</vt:lpstr>
      <vt:lpstr>Motives</vt:lpstr>
      <vt:lpstr>Motives</vt:lpstr>
      <vt:lpstr>Motives</vt:lpstr>
      <vt:lpstr> Fibers and Probability Theory Wayne Williams Case </vt:lpstr>
      <vt:lpstr>PowerPoint Presentation</vt:lpstr>
      <vt:lpstr>Victims</vt:lpstr>
      <vt:lpstr>Victims</vt:lpstr>
      <vt:lpstr>Victims</vt:lpstr>
      <vt:lpstr>Evidence</vt:lpstr>
      <vt:lpstr>Evidence</vt:lpstr>
      <vt:lpstr>Evidence</vt:lpstr>
      <vt:lpstr>Evidence</vt:lpstr>
      <vt:lpstr>Evidence</vt:lpstr>
      <vt:lpstr>Evidence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Wayne Williams Case</dc:title>
  <dc:creator>Mike Revenson</dc:creator>
  <cp:lastModifiedBy>Mike Revenson</cp:lastModifiedBy>
  <cp:revision>2</cp:revision>
  <dcterms:created xsi:type="dcterms:W3CDTF">2016-08-31T17:02:11Z</dcterms:created>
  <dcterms:modified xsi:type="dcterms:W3CDTF">2016-08-31T17:44:40Z</dcterms:modified>
</cp:coreProperties>
</file>