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1" r:id="rId6"/>
    <p:sldMasterId id="2147483733" r:id="rId7"/>
    <p:sldMasterId id="2147483745" r:id="rId8"/>
    <p:sldMasterId id="2147483757" r:id="rId9"/>
  </p:sldMasterIdLst>
  <p:notesMasterIdLst>
    <p:notesMasterId r:id="rId72"/>
  </p:notesMasterIdLst>
  <p:sldIdLst>
    <p:sldId id="256" r:id="rId10"/>
    <p:sldId id="258" r:id="rId11"/>
    <p:sldId id="257" r:id="rId12"/>
    <p:sldId id="272" r:id="rId13"/>
    <p:sldId id="275" r:id="rId14"/>
    <p:sldId id="261" r:id="rId15"/>
    <p:sldId id="262" r:id="rId16"/>
    <p:sldId id="268" r:id="rId17"/>
    <p:sldId id="263" r:id="rId18"/>
    <p:sldId id="270" r:id="rId19"/>
    <p:sldId id="264" r:id="rId20"/>
    <p:sldId id="266" r:id="rId21"/>
    <p:sldId id="273" r:id="rId22"/>
    <p:sldId id="267" r:id="rId23"/>
    <p:sldId id="276" r:id="rId24"/>
    <p:sldId id="277" r:id="rId25"/>
    <p:sldId id="278" r:id="rId26"/>
    <p:sldId id="314" r:id="rId27"/>
    <p:sldId id="279" r:id="rId28"/>
    <p:sldId id="287" r:id="rId29"/>
    <p:sldId id="288" r:id="rId30"/>
    <p:sldId id="289" r:id="rId31"/>
    <p:sldId id="325" r:id="rId32"/>
    <p:sldId id="290" r:id="rId33"/>
    <p:sldId id="324" r:id="rId34"/>
    <p:sldId id="326" r:id="rId35"/>
    <p:sldId id="291" r:id="rId36"/>
    <p:sldId id="292" r:id="rId37"/>
    <p:sldId id="294" r:id="rId38"/>
    <p:sldId id="295" r:id="rId39"/>
    <p:sldId id="301" r:id="rId40"/>
    <p:sldId id="296" r:id="rId41"/>
    <p:sldId id="311" r:id="rId42"/>
    <p:sldId id="309" r:id="rId43"/>
    <p:sldId id="304" r:id="rId44"/>
    <p:sldId id="305" r:id="rId45"/>
    <p:sldId id="306" r:id="rId46"/>
    <p:sldId id="307" r:id="rId47"/>
    <p:sldId id="308" r:id="rId48"/>
    <p:sldId id="318" r:id="rId49"/>
    <p:sldId id="317" r:id="rId50"/>
    <p:sldId id="319" r:id="rId51"/>
    <p:sldId id="298" r:id="rId52"/>
    <p:sldId id="299" r:id="rId53"/>
    <p:sldId id="300" r:id="rId54"/>
    <p:sldId id="310" r:id="rId55"/>
    <p:sldId id="297" r:id="rId56"/>
    <p:sldId id="302" r:id="rId57"/>
    <p:sldId id="293" r:id="rId58"/>
    <p:sldId id="320" r:id="rId59"/>
    <p:sldId id="315" r:id="rId60"/>
    <p:sldId id="316" r:id="rId61"/>
    <p:sldId id="321" r:id="rId62"/>
    <p:sldId id="312" r:id="rId63"/>
    <p:sldId id="323" r:id="rId64"/>
    <p:sldId id="303" r:id="rId65"/>
    <p:sldId id="313" r:id="rId66"/>
    <p:sldId id="280" r:id="rId67"/>
    <p:sldId id="269" r:id="rId68"/>
    <p:sldId id="322" r:id="rId69"/>
    <p:sldId id="281" r:id="rId70"/>
    <p:sldId id="28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41630" autoAdjust="0"/>
    <p:restoredTop sz="94660"/>
  </p:normalViewPr>
  <p:slideViewPr>
    <p:cSldViewPr snapToGrid="0">
      <p:cViewPr varScale="1">
        <p:scale>
          <a:sx n="74" d="100"/>
          <a:sy n="74" d="100"/>
        </p:scale>
        <p:origin x="624" y="5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9D0E2-7E03-45FC-8A1F-9904B55E7746}" type="datetimeFigureOut">
              <a:rPr lang="en-US" smtClean="0"/>
              <a:t>4/29/2016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4FBB0-99A4-487D-9B8C-9A2B0FFCA6A7}" type="slidenum">
              <a:rPr lang="en-US" smtClean="0"/>
              <a:t>‹#›</a:t>
            </a:fld>
            <a:endParaRPr lang="en-US"/>
          </a:p>
        </p:txBody>
      </p:sp>
    </p:spTree>
    <p:extLst>
      <p:ext uri="{BB962C8B-B14F-4D97-AF65-F5344CB8AC3E}">
        <p14:creationId xmlns:p14="http://schemas.microsoft.com/office/powerpoint/2010/main" val="341337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hangingPunct="1"/>
            <a:fld id="{190D2F5F-F90C-4F77-AFEC-D8B1A399EEEF}" type="slidenum">
              <a:rPr lang="en-US" altLang="en-US" sz="1200" baseline="0">
                <a:solidFill>
                  <a:srgbClr val="000000"/>
                </a:solidFill>
              </a:rPr>
              <a:pPr eaLnBrk="1" hangingPunct="1"/>
              <a:t>7</a:t>
            </a:fld>
            <a:endParaRPr lang="en-US" altLang="en-US" sz="1200" baseline="0">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4852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hangingPunct="1"/>
            <a:fld id="{556251FB-5430-43F5-A665-1F4B766B37C7}" type="slidenum">
              <a:rPr lang="en-US" altLang="en-US" sz="1200" baseline="0">
                <a:solidFill>
                  <a:srgbClr val="000000"/>
                </a:solidFill>
              </a:rPr>
              <a:pPr eaLnBrk="1" hangingPunct="1"/>
              <a:t>8</a:t>
            </a:fld>
            <a:endParaRPr lang="en-US" altLang="en-US" sz="1200" baseline="0">
              <a:solidFill>
                <a:srgbClr val="000000"/>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385411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hangingPunct="1"/>
            <a:fld id="{5AE676D0-3331-4391-826F-7CB20EC85CEE}" type="slidenum">
              <a:rPr lang="en-US" altLang="en-US" sz="1200" baseline="0">
                <a:solidFill>
                  <a:srgbClr val="000000"/>
                </a:solidFill>
              </a:rPr>
              <a:pPr eaLnBrk="1" hangingPunct="1"/>
              <a:t>9</a:t>
            </a:fld>
            <a:endParaRPr lang="en-US" altLang="en-US" sz="1200" baseline="0">
              <a:solidFill>
                <a:srgbClr val="000000"/>
              </a:solidFill>
            </a:endParaRPr>
          </a:p>
        </p:txBody>
      </p:sp>
      <p:sp>
        <p:nvSpPr>
          <p:cNvPr id="47107"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931863" eaLnBrk="0" hangingPunct="0">
              <a:defRPr sz="3200" baseline="-25000">
                <a:solidFill>
                  <a:schemeClr val="tx1"/>
                </a:solidFill>
                <a:latin typeface="Times New Roman" panose="02020603050405020304" pitchFamily="18" charset="0"/>
              </a:defRPr>
            </a:lvl1pPr>
            <a:lvl2pPr marL="742950" indent="-285750" defTabSz="931863" eaLnBrk="0" hangingPunct="0">
              <a:defRPr sz="3200" baseline="-25000">
                <a:solidFill>
                  <a:schemeClr val="tx1"/>
                </a:solidFill>
                <a:latin typeface="Times New Roman" panose="02020603050405020304" pitchFamily="18" charset="0"/>
              </a:defRPr>
            </a:lvl2pPr>
            <a:lvl3pPr marL="1143000" indent="-228600" defTabSz="931863" eaLnBrk="0" hangingPunct="0">
              <a:defRPr sz="3200" baseline="-25000">
                <a:solidFill>
                  <a:schemeClr val="tx1"/>
                </a:solidFill>
                <a:latin typeface="Times New Roman" panose="02020603050405020304" pitchFamily="18" charset="0"/>
              </a:defRPr>
            </a:lvl3pPr>
            <a:lvl4pPr marL="1600200" indent="-228600" defTabSz="931863" eaLnBrk="0" hangingPunct="0">
              <a:defRPr sz="3200" baseline="-25000">
                <a:solidFill>
                  <a:schemeClr val="tx1"/>
                </a:solidFill>
                <a:latin typeface="Times New Roman" panose="02020603050405020304" pitchFamily="18" charset="0"/>
              </a:defRPr>
            </a:lvl4pPr>
            <a:lvl5pPr marL="2057400" indent="-228600" defTabSz="931863" eaLnBrk="0" hangingPunct="0">
              <a:defRPr sz="3200" baseline="-25000">
                <a:solidFill>
                  <a:schemeClr val="tx1"/>
                </a:solidFill>
                <a:latin typeface="Times New Roman" panose="02020603050405020304" pitchFamily="18" charset="0"/>
              </a:defRPr>
            </a:lvl5pPr>
            <a:lvl6pPr marL="2514600" indent="-228600" algn="ctr" defTabSz="931863"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defTabSz="931863"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defTabSz="931863"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defTabSz="931863"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algn="r" eaLnBrk="1" fontAlgn="base" hangingPunct="1">
              <a:spcBef>
                <a:spcPct val="0"/>
              </a:spcBef>
              <a:spcAft>
                <a:spcPct val="0"/>
              </a:spcAft>
            </a:pPr>
            <a:fld id="{24EC4E30-FA82-4F46-AD05-0F7192D06DA6}" type="slidenum">
              <a:rPr lang="en-US" altLang="en-US" sz="1200" baseline="0" smtClean="0">
                <a:solidFill>
                  <a:srgbClr val="000000"/>
                </a:solidFill>
                <a:cs typeface="Arial" panose="020B0604020202020204" pitchFamily="34" charset="0"/>
              </a:rPr>
              <a:pPr algn="r" eaLnBrk="1" fontAlgn="base" hangingPunct="1">
                <a:spcBef>
                  <a:spcPct val="0"/>
                </a:spcBef>
                <a:spcAft>
                  <a:spcPct val="0"/>
                </a:spcAft>
              </a:pPr>
              <a:t>9</a:t>
            </a:fld>
            <a:endParaRPr lang="en-US" altLang="en-US" sz="1200" baseline="0" smtClean="0">
              <a:solidFill>
                <a:srgbClr val="000000"/>
              </a:solidFill>
              <a:cs typeface="Arial" panose="020B0604020202020204" pitchFamily="34" charset="0"/>
            </a:endParaRPr>
          </a:p>
        </p:txBody>
      </p:sp>
      <p:sp>
        <p:nvSpPr>
          <p:cNvPr id="47108" name="Rectangle 2"/>
          <p:cNvSpPr>
            <a:spLocks noGrp="1" noRot="1" noChangeAspect="1" noChangeArrowheads="1" noTextEdit="1"/>
          </p:cNvSpPr>
          <p:nvPr>
            <p:ph type="sldImg"/>
          </p:nvPr>
        </p:nvSpPr>
        <p:spPr>
          <a:solidFill>
            <a:srgbClr val="FFFFFF"/>
          </a:solidFill>
          <a:ln/>
        </p:spPr>
      </p:sp>
      <p:sp>
        <p:nvSpPr>
          <p:cNvPr id="47109" name="Rectangle 3"/>
          <p:cNvSpPr>
            <a:spLocks noGrp="1" noChangeArrowheads="1"/>
          </p:cNvSpPr>
          <p:nvPr>
            <p:ph type="body" idx="1"/>
          </p:nvPr>
        </p:nvSpPr>
        <p:spPr>
          <a:xfrm>
            <a:off x="935038" y="4416425"/>
            <a:ext cx="5140325" cy="4183063"/>
          </a:xfrm>
          <a:solidFill>
            <a:srgbClr val="FFFFFF"/>
          </a:solidFill>
          <a:ln>
            <a:solidFill>
              <a:srgbClr val="000000"/>
            </a:solidFill>
            <a:miter lim="800000"/>
            <a:headEnd/>
            <a:tailEnd/>
          </a:ln>
        </p:spPr>
        <p:txBody>
          <a:bodyPr lIns="93172" tIns="46587" rIns="93172" bIns="46587"/>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40847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baseline="-25000">
                <a:solidFill>
                  <a:schemeClr val="tx1"/>
                </a:solidFill>
                <a:latin typeface="Arial" panose="020B0604020202020204" pitchFamily="34" charset="0"/>
                <a:cs typeface="Arial" panose="020B0604020202020204" pitchFamily="34" charset="0"/>
              </a:defRPr>
            </a:lvl1pPr>
            <a:lvl2pPr marL="742950" indent="-285750" eaLnBrk="0" hangingPunct="0">
              <a:defRPr baseline="-25000">
                <a:solidFill>
                  <a:schemeClr val="tx1"/>
                </a:solidFill>
                <a:latin typeface="Arial" panose="020B0604020202020204" pitchFamily="34" charset="0"/>
                <a:cs typeface="Arial" panose="020B0604020202020204" pitchFamily="34" charset="0"/>
              </a:defRPr>
            </a:lvl2pPr>
            <a:lvl3pPr marL="1143000" indent="-228600" eaLnBrk="0" hangingPunct="0">
              <a:defRPr baseline="-25000">
                <a:solidFill>
                  <a:schemeClr val="tx1"/>
                </a:solidFill>
                <a:latin typeface="Arial" panose="020B0604020202020204" pitchFamily="34" charset="0"/>
                <a:cs typeface="Arial" panose="020B0604020202020204" pitchFamily="34" charset="0"/>
              </a:defRPr>
            </a:lvl3pPr>
            <a:lvl4pPr marL="1600200" indent="-228600" eaLnBrk="0" hangingPunct="0">
              <a:defRPr baseline="-25000">
                <a:solidFill>
                  <a:schemeClr val="tx1"/>
                </a:solidFill>
                <a:latin typeface="Arial" panose="020B0604020202020204" pitchFamily="34" charset="0"/>
                <a:cs typeface="Arial" panose="020B0604020202020204" pitchFamily="34" charset="0"/>
              </a:defRPr>
            </a:lvl4pPr>
            <a:lvl5pPr marL="2057400" indent="-228600" eaLnBrk="0" hangingPunct="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fld id="{30409926-3A7D-46F6-BFE9-0DBAE6039134}" type="slidenum">
              <a:rPr lang="en-US" altLang="en-US" baseline="0">
                <a:solidFill>
                  <a:srgbClr val="000000"/>
                </a:solidFill>
              </a:rPr>
              <a:pPr eaLnBrk="1" hangingPunct="1"/>
              <a:t>13</a:t>
            </a:fld>
            <a:endParaRPr lang="en-US" altLang="en-US" baseline="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16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077356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461005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373006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3BC714-D082-4666-BB86-E56C5CA8ABD7}"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348790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3BC714-D082-4666-BB86-E56C5CA8ABD7}"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33581897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EC413A-225B-4141-88E7-A9787501392D}"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24694E8-AB09-4602-8797-4678E1DEF25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9859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3BC714-D082-4666-BB86-E56C5CA8ABD7}"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3789826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3CE577-9189-4A2E-AA82-B28E267806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699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5E0CD9-1C1A-4B7A-B832-20F296F62A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3714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C8E394-56E2-4A97-9A31-7B1B98011F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1299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882099-B9D4-49B0-8C96-6F3D9A8295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7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D887EA2-0938-470B-8E9A-950D7ECC85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8268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0E76040-EA09-4319-963E-742765BE49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519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42496E-18DC-4404-805B-5598C44FC1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1687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11FE72-9A4A-46DF-9CA3-60A48E4FF9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060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3BC714-D082-4666-BB86-E56C5CA8ABD7}"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4107444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D9D52D-0BB0-474C-9033-D08447078D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3104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CEE089-A7BA-4893-90FB-ACB83411BD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979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A66A61-9D28-4412-A6AE-FFF3326F1B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7000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3CE577-9189-4A2E-AA82-B28E267806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0972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5E0CD9-1C1A-4B7A-B832-20F296F62A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0651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C8E394-56E2-4A97-9A31-7B1B98011F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6853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882099-B9D4-49B0-8C96-6F3D9A8295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7344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D887EA2-0938-470B-8E9A-950D7ECC85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4719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0E76040-EA09-4319-963E-742765BE49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153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42496E-18DC-4404-805B-5598C44FC1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342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3BC714-D082-4666-BB86-E56C5CA8ABD7}"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4036059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11FE72-9A4A-46DF-9CA3-60A48E4FF9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2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D9D52D-0BB0-474C-9033-D08447078D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333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CEE089-A7BA-4893-90FB-ACB83411BD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3491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A66A61-9D28-4412-A6AE-FFF3326F1B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005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8E1DC01-6168-417D-8CFF-430936674874}"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0E2F536-CCBC-46CE-8692-2D0D2AA6F9B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5233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E49A65-BA8C-4F6B-9D7A-79DD4CA259F6}"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DFA1D78-CA30-4775-B925-B319CF9698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6839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DE05492-9307-4795-87D1-DC0560D45003}"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B436A1B-F2B1-4BF0-AF9D-16B8146AF6C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07564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44F43A39-0E04-4F18-BF56-F9E5CCC0306F}"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55989EB-7B55-4D60-87DD-57E1477E17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71027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D92D3ADF-42BB-44E2-AC59-51748E60BB66}" type="datetimeFigureOut">
              <a:rPr lang="en-US" altLang="en-US">
                <a:solidFill>
                  <a:srgbClr val="FFFFFF"/>
                </a:solidFill>
              </a:rPr>
              <a:pPr/>
              <a:t>4/29/2016</a:t>
            </a:fld>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5CFEE46D-1004-41DD-8743-B0C553A20A3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1705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9368C82-CABD-4989-855F-4EFD1C806A75}" type="datetimeFigureOut">
              <a:rPr lang="en-US" altLang="en-US">
                <a:solidFill>
                  <a:srgbClr val="FFFFFF"/>
                </a:solidFill>
              </a:rPr>
              <a:pPr/>
              <a:t>4/29/2016</a:t>
            </a:fld>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899A04C-ABB8-44B8-8427-5521707EBDF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0175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33BC714-D082-4666-BB86-E56C5CA8ABD7}"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801994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59F3B40-5BF2-4EA0-A143-F712FE8EF3F1}" type="datetimeFigureOut">
              <a:rPr lang="en-US" altLang="en-US">
                <a:solidFill>
                  <a:srgbClr val="FFFFFF"/>
                </a:solidFill>
              </a:rPr>
              <a:pPr/>
              <a:t>4/29/2016</a:t>
            </a:fld>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23A8225-7C4F-41C4-96DE-A231B70ADA7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52130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E1B849A-E191-4C05-9980-0FF5920A5E88}"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07B4BED-544D-496D-B4C0-428807F91A2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0189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50B5BBF-E115-47B0-9F28-7599160F0898}"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0C42113-9D2C-4D2F-890B-1E3DCD7A23F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95811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000B769-55F6-4690-9850-16A85F96A531}"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CD0DB5C-B556-4B8C-BC88-EC59FD5C131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12251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7F9D4A7-ED39-47D4-896E-D1F54731E283}"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BC42DF0-0165-4BE5-8D27-3C19046EEC4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09211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DFE9A77-0B4D-4B65-BA9D-A3F15034E8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23488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234F736-01A0-46F0-89BC-FCD8A1B29D8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2981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D27A750-CB65-4A9E-ADAF-D89B9E3148F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45548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761147E-B3DF-4AD8-8B98-FC67E53501C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7722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91F7D03-2E25-4EF0-9F2A-AF870B68C10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4776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3BC714-D082-4666-BB86-E56C5CA8ABD7}" type="datetimeFigureOut">
              <a:rPr lang="en-US" smtClean="0"/>
              <a:t>4/29/2016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21044959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847C08D6-B573-4F45-B3C7-B3790FB16F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76551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0355CF1-408E-4208-88CB-5B737BA0966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9796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988B11E-7430-424D-B12D-E8EF496B1EA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54809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A4E942A-2550-4E9B-8511-57B213A9D7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28380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811D2C5-7533-41E1-B151-0DE103FED2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38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85ADEE3-7CC0-4D1C-B8C4-FC68F3A479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9011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26BB641-4742-4384-B70D-BA4B56EE707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36351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AD6A1FE-2E30-42EE-9BE8-C7EBDFF0D4E5}"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89D6D80-9210-46F6-8A16-F97E4E39FA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48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57F6F1-EFCB-4ABB-9C12-0A765359344A}"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B821B5C-C672-4DCF-8E4D-B54201AE857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700551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93F33E3-1D38-4D23-BA47-964348CB1138}"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D9ED08B-C784-400D-8DC6-AAC224467B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7119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33BC714-D082-4666-BB86-E56C5CA8ABD7}" type="datetimeFigureOut">
              <a:rPr lang="en-US" smtClean="0"/>
              <a:t>4/29/2016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1881268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F188A42-7F86-4583-A5DC-985B8C07C8B0}"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D0A29A1-EB0A-4B8D-9805-4410B0CD88B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05716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83E2FDAB-70CE-4E82-AC78-494E9C3B5DFD}" type="datetimeFigureOut">
              <a:rPr lang="en-US" altLang="en-US">
                <a:solidFill>
                  <a:srgbClr val="FFFFFF"/>
                </a:solidFill>
              </a:rPr>
              <a:pPr/>
              <a:t>4/29/2016</a:t>
            </a:fld>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27A9753-C0D1-4DF7-83DE-DD65667F6E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64424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0EB0B32-F057-4AEB-B441-87B40868FEED}" type="datetimeFigureOut">
              <a:rPr lang="en-US" altLang="en-US">
                <a:solidFill>
                  <a:srgbClr val="FFFFFF"/>
                </a:solidFill>
              </a:rPr>
              <a:pPr/>
              <a:t>4/29/2016</a:t>
            </a:fld>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9EF4809-135C-493B-8536-D9B322B2BA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740351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86E217D-83A0-4E8E-AFE1-9CAE43B9B99C}" type="datetimeFigureOut">
              <a:rPr lang="en-US" altLang="en-US">
                <a:solidFill>
                  <a:srgbClr val="FFFFFF"/>
                </a:solidFill>
              </a:rPr>
              <a:pPr/>
              <a:t>4/29/2016</a:t>
            </a:fld>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7297EDA-49CA-45ED-90FF-1210C07B58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25436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969AE09-BE7D-4F8E-9481-DCE58053FC49}"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E537962-BFC8-4F97-AC40-050B5CB501E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02135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ED7563A-9D84-49D1-B5D1-9A72E689CB18}"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06F98A-541C-495E-826E-1B977EF8BD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2891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597232-620F-4A08-8286-09D564EF54A3}"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CEA9F72-2A2C-44D7-B031-08670F7ACBC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987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B880288-361C-4CC9-A2C5-63CFAFF36CA7}"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D2DB8E-E56C-41AA-9773-0C08AC2A43C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562811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AD6A1FE-2E30-42EE-9BE8-C7EBDFF0D4E5}"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89D6D80-9210-46F6-8A16-F97E4E39FA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84677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57F6F1-EFCB-4ABB-9C12-0A765359344A}"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B821B5C-C672-4DCF-8E4D-B54201AE857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84696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3BC714-D082-4666-BB86-E56C5CA8ABD7}" type="datetimeFigureOut">
              <a:rPr lang="en-US" smtClean="0"/>
              <a:t>4/29/2016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2461974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93F33E3-1D38-4D23-BA47-964348CB1138}"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D9ED08B-C784-400D-8DC6-AAC224467B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314764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F188A42-7F86-4583-A5DC-985B8C07C8B0}"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D0A29A1-EB0A-4B8D-9805-4410B0CD88B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5593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83E2FDAB-70CE-4E82-AC78-494E9C3B5DFD}" type="datetimeFigureOut">
              <a:rPr lang="en-US" altLang="en-US">
                <a:solidFill>
                  <a:srgbClr val="FFFFFF"/>
                </a:solidFill>
              </a:rPr>
              <a:pPr/>
              <a:t>4/29/2016</a:t>
            </a:fld>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27A9753-C0D1-4DF7-83DE-DD65667F6E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43601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0EB0B32-F057-4AEB-B441-87B40868FEED}" type="datetimeFigureOut">
              <a:rPr lang="en-US" altLang="en-US">
                <a:solidFill>
                  <a:srgbClr val="FFFFFF"/>
                </a:solidFill>
              </a:rPr>
              <a:pPr/>
              <a:t>4/29/2016</a:t>
            </a:fld>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9EF4809-135C-493B-8536-D9B322B2BA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35712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86E217D-83A0-4E8E-AFE1-9CAE43B9B99C}" type="datetimeFigureOut">
              <a:rPr lang="en-US" altLang="en-US">
                <a:solidFill>
                  <a:srgbClr val="FFFFFF"/>
                </a:solidFill>
              </a:rPr>
              <a:pPr/>
              <a:t>4/29/2016</a:t>
            </a:fld>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7297EDA-49CA-45ED-90FF-1210C07B58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16459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969AE09-BE7D-4F8E-9481-DCE58053FC49}"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E537962-BFC8-4F97-AC40-050B5CB501E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34395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ED7563A-9D84-49D1-B5D1-9A72E689CB18}"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06F98A-541C-495E-826E-1B977EF8BD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716664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597232-620F-4A08-8286-09D564EF54A3}"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CEA9F72-2A2C-44D7-B031-08670F7ACBC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02346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B880288-361C-4CC9-A2C5-63CFAFF36CA7}"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D2DB8E-E56C-41AA-9773-0C08AC2A43C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92452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AD6A1FE-2E30-42EE-9BE8-C7EBDFF0D4E5}"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89D6D80-9210-46F6-8A16-F97E4E39FA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485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3BC714-D082-4666-BB86-E56C5CA8ABD7}"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13499074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57F6F1-EFCB-4ABB-9C12-0A765359344A}"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B821B5C-C672-4DCF-8E4D-B54201AE857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07082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93F33E3-1D38-4D23-BA47-964348CB1138}"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D9ED08B-C784-400D-8DC6-AAC224467B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73756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F188A42-7F86-4583-A5DC-985B8C07C8B0}"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D0A29A1-EB0A-4B8D-9805-4410B0CD88B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21213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83E2FDAB-70CE-4E82-AC78-494E9C3B5DFD}" type="datetimeFigureOut">
              <a:rPr lang="en-US" altLang="en-US">
                <a:solidFill>
                  <a:srgbClr val="FFFFFF"/>
                </a:solidFill>
              </a:rPr>
              <a:pPr/>
              <a:t>4/29/2016</a:t>
            </a:fld>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27A9753-C0D1-4DF7-83DE-DD65667F6E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951474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0EB0B32-F057-4AEB-B441-87B40868FEED}" type="datetimeFigureOut">
              <a:rPr lang="en-US" altLang="en-US">
                <a:solidFill>
                  <a:srgbClr val="FFFFFF"/>
                </a:solidFill>
              </a:rPr>
              <a:pPr/>
              <a:t>4/29/2016</a:t>
            </a:fld>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9EF4809-135C-493B-8536-D9B322B2BA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49471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86E217D-83A0-4E8E-AFE1-9CAE43B9B99C}" type="datetimeFigureOut">
              <a:rPr lang="en-US" altLang="en-US">
                <a:solidFill>
                  <a:srgbClr val="FFFFFF"/>
                </a:solidFill>
              </a:rPr>
              <a:pPr/>
              <a:t>4/29/2016</a:t>
            </a:fld>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7297EDA-49CA-45ED-90FF-1210C07B58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056849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969AE09-BE7D-4F8E-9481-DCE58053FC49}"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E537962-BFC8-4F97-AC40-050B5CB501E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823182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ED7563A-9D84-49D1-B5D1-9A72E689CB18}"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F06F98A-541C-495E-826E-1B977EF8BD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055706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597232-620F-4A08-8286-09D564EF54A3}"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CEA9F72-2A2C-44D7-B031-08670F7ACBC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8381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B880288-361C-4CC9-A2C5-63CFAFF36CA7}"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D2DB8E-E56C-41AA-9773-0C08AC2A43C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4253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3BC714-D082-4666-BB86-E56C5CA8ABD7}"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A9294-2F85-4436-A521-2D7B713E88B7}" type="slidenum">
              <a:rPr lang="en-US" smtClean="0"/>
              <a:t>‹#›</a:t>
            </a:fld>
            <a:endParaRPr lang="en-US"/>
          </a:p>
        </p:txBody>
      </p:sp>
    </p:spTree>
    <p:extLst>
      <p:ext uri="{BB962C8B-B14F-4D97-AF65-F5344CB8AC3E}">
        <p14:creationId xmlns:p14="http://schemas.microsoft.com/office/powerpoint/2010/main" val="2223673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8D0F965-5880-49F6-838B-A383A9383E92}"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BD7C109-1C40-4CFF-8F54-82D36DACF3F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092854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AF5F70-A990-40FE-BD90-2E1705AEE363}"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E3FE278-2050-4F19-87F4-FDDDE03F3FD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247491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36898C0-C2D2-4F19-804D-13D35F65030A}"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6C3A97F-000E-476F-AD74-D9B795E82D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221151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BCE56E9D-0EBD-43A6-A18A-4F45726CDDE5}"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56A81C1-EF77-408E-BBD6-3BE2E4CF086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143379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DE065B29-A4D3-4957-B2FC-1D7DE45F2C84}" type="datetimeFigureOut">
              <a:rPr lang="en-US" altLang="en-US">
                <a:solidFill>
                  <a:srgbClr val="FFFFFF"/>
                </a:solidFill>
              </a:rPr>
              <a:pPr/>
              <a:t>4/29/2016</a:t>
            </a:fld>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0B52551-A93F-47D6-BF99-78894838107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5515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74FCD48-47FA-49FC-8FC5-91972C365B70}" type="datetimeFigureOut">
              <a:rPr lang="en-US" altLang="en-US">
                <a:solidFill>
                  <a:srgbClr val="FFFFFF"/>
                </a:solidFill>
              </a:rPr>
              <a:pPr/>
              <a:t>4/29/2016</a:t>
            </a:fld>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FD482B0-2926-48F3-BA76-000A7485A9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35953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C84B8E3-3B17-47FD-8778-BC52F0EBD626}" type="datetimeFigureOut">
              <a:rPr lang="en-US" altLang="en-US">
                <a:solidFill>
                  <a:srgbClr val="FFFFFF"/>
                </a:solidFill>
              </a:rPr>
              <a:pPr/>
              <a:t>4/29/2016</a:t>
            </a:fld>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55CB0EF-E143-4C6F-8DBF-122CBD2C1F7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955679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3A11BE2-B701-4223-A08C-313EBF2BC731}"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4BA847D-066A-4011-8502-43736B033E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71825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6456392-D73F-454D-9903-54EDA9B841AC}" type="datetimeFigureOut">
              <a:rPr lang="en-US" altLang="en-US">
                <a:solidFill>
                  <a:srgbClr val="FFFFFF"/>
                </a:solidFill>
              </a:rPr>
              <a:pPr/>
              <a:t>4/29/2016</a:t>
            </a:fld>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D10FABC-CDB8-44EE-B0DB-E5C4C3FB785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37315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7C30D05-3731-42BD-98EF-AE956EA632F1}" type="datetimeFigureOut">
              <a:rPr lang="en-US" altLang="en-US">
                <a:solidFill>
                  <a:srgbClr val="FFFFFF"/>
                </a:solidFill>
              </a:rPr>
              <a:pPr/>
              <a:t>4/29/2016</a:t>
            </a:fld>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2971DDE-3014-4A39-A091-FD23DDEB1F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3237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BC714-D082-4666-BB86-E56C5CA8ABD7}" type="datetimeFigureOut">
              <a:rPr lang="en-US" smtClean="0"/>
              <a:t>4/29/2016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A9294-2F85-4436-A521-2D7B713E88B7}" type="slidenum">
              <a:rPr lang="en-US" smtClean="0"/>
              <a:t>‹#›</a:t>
            </a:fld>
            <a:endParaRPr lang="en-US"/>
          </a:p>
        </p:txBody>
      </p:sp>
    </p:spTree>
    <p:extLst>
      <p:ext uri="{BB962C8B-B14F-4D97-AF65-F5344CB8AC3E}">
        <p14:creationId xmlns:p14="http://schemas.microsoft.com/office/powerpoint/2010/main" val="3520716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aseline="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smtClean="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pPr>
            <a:fld id="{D81E7DB7-BB2A-467F-B6F9-3652A9F3830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29210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aseline="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smtClean="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pPr>
            <a:fld id="{D81E7DB7-BB2A-467F-B6F9-3652A9F3830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346569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89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8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baseline="0"/>
            </a:lvl1pPr>
          </a:lstStyle>
          <a:p>
            <a:pPr fontAlgn="base">
              <a:spcBef>
                <a:spcPct val="0"/>
              </a:spcBef>
              <a:spcAft>
                <a:spcPct val="0"/>
              </a:spcAft>
            </a:pPr>
            <a:fld id="{83D772FE-68D9-436D-9C96-00ED40E77285}" type="datetimeFigureOut">
              <a:rPr lang="en-US" altLang="en-US" smtClean="0">
                <a:solidFill>
                  <a:srgbClr val="FFFFFF"/>
                </a:solidFill>
              </a:rPr>
              <a:pPr fontAlgn="base">
                <a:spcBef>
                  <a:spcPct val="0"/>
                </a:spcBef>
                <a:spcAft>
                  <a:spcPct val="0"/>
                </a:spcAft>
              </a:pPr>
              <a:t>4/29/2016</a:t>
            </a:fld>
            <a:endParaRPr lang="en-US" altLang="en-US" smtClean="0">
              <a:solidFill>
                <a:srgbClr val="FFFFFF"/>
              </a:solidFill>
            </a:endParaRPr>
          </a:p>
        </p:txBody>
      </p:sp>
      <p:sp>
        <p:nvSpPr>
          <p:cNvPr id="168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baseline="0"/>
            </a:lvl1pPr>
          </a:lstStyle>
          <a:p>
            <a:pPr fontAlgn="base">
              <a:spcBef>
                <a:spcPct val="0"/>
              </a:spcBef>
              <a:spcAft>
                <a:spcPct val="0"/>
              </a:spcAft>
            </a:pPr>
            <a:endParaRPr lang="en-US" altLang="en-US" smtClean="0">
              <a:solidFill>
                <a:srgbClr val="FFFFFF"/>
              </a:solidFill>
            </a:endParaRPr>
          </a:p>
        </p:txBody>
      </p:sp>
      <p:sp>
        <p:nvSpPr>
          <p:cNvPr id="168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baseline="0"/>
            </a:lvl1pPr>
          </a:lstStyle>
          <a:p>
            <a:pPr fontAlgn="base">
              <a:spcBef>
                <a:spcPct val="0"/>
              </a:spcBef>
              <a:spcAft>
                <a:spcPct val="0"/>
              </a:spcAft>
            </a:pPr>
            <a:fld id="{7A8E8FF4-027D-496E-AA2E-E07B07A00E14}"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277668438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smtClean="0">
                <a:latin typeface="Arial" charset="0"/>
                <a:cs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smtClean="0">
                <a:latin typeface="Arial" charset="0"/>
                <a:cs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pPr>
            <a:fld id="{5F797E14-33BC-424C-A3AC-3E70ADA8D72C}"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189429156"/>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89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8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pPr>
            <a:fld id="{06D059A9-4009-4BA0-8AEB-FBA2DDC1FA6B}" type="datetimeFigureOut">
              <a:rPr lang="en-US" altLang="en-US" smtClean="0">
                <a:solidFill>
                  <a:srgbClr val="FFFFFF"/>
                </a:solidFill>
              </a:rPr>
              <a:pPr fontAlgn="base">
                <a:spcBef>
                  <a:spcPct val="0"/>
                </a:spcBef>
                <a:spcAft>
                  <a:spcPct val="0"/>
                </a:spcAft>
              </a:pPr>
              <a:t>4/29/2016</a:t>
            </a:fld>
            <a:endParaRPr lang="en-US" altLang="en-US" smtClean="0">
              <a:solidFill>
                <a:srgbClr val="FFFFFF"/>
              </a:solidFill>
            </a:endParaRPr>
          </a:p>
        </p:txBody>
      </p:sp>
      <p:sp>
        <p:nvSpPr>
          <p:cNvPr id="168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pPr>
            <a:endParaRPr lang="en-US" altLang="en-US" smtClean="0">
              <a:solidFill>
                <a:srgbClr val="FFFFFF"/>
              </a:solidFill>
            </a:endParaRPr>
          </a:p>
        </p:txBody>
      </p:sp>
      <p:sp>
        <p:nvSpPr>
          <p:cNvPr id="168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pPr>
            <a:fld id="{8D92DD86-966F-45A1-AB6E-7DDE1938CE47}"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490612368"/>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89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8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pPr>
            <a:fld id="{06D059A9-4009-4BA0-8AEB-FBA2DDC1FA6B}" type="datetimeFigureOut">
              <a:rPr lang="en-US" altLang="en-US" smtClean="0">
                <a:solidFill>
                  <a:srgbClr val="FFFFFF"/>
                </a:solidFill>
              </a:rPr>
              <a:pPr fontAlgn="base">
                <a:spcBef>
                  <a:spcPct val="0"/>
                </a:spcBef>
                <a:spcAft>
                  <a:spcPct val="0"/>
                </a:spcAft>
              </a:pPr>
              <a:t>4/29/2016</a:t>
            </a:fld>
            <a:endParaRPr lang="en-US" altLang="en-US" smtClean="0">
              <a:solidFill>
                <a:srgbClr val="FFFFFF"/>
              </a:solidFill>
            </a:endParaRPr>
          </a:p>
        </p:txBody>
      </p:sp>
      <p:sp>
        <p:nvSpPr>
          <p:cNvPr id="168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pPr>
            <a:endParaRPr lang="en-US" altLang="en-US" smtClean="0">
              <a:solidFill>
                <a:srgbClr val="FFFFFF"/>
              </a:solidFill>
            </a:endParaRPr>
          </a:p>
        </p:txBody>
      </p:sp>
      <p:sp>
        <p:nvSpPr>
          <p:cNvPr id="168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pPr>
            <a:fld id="{8D92DD86-966F-45A1-AB6E-7DDE1938CE47}"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2669694252"/>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89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8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pPr>
            <a:fld id="{06D059A9-4009-4BA0-8AEB-FBA2DDC1FA6B}" type="datetimeFigureOut">
              <a:rPr lang="en-US" altLang="en-US" smtClean="0">
                <a:solidFill>
                  <a:srgbClr val="FFFFFF"/>
                </a:solidFill>
              </a:rPr>
              <a:pPr fontAlgn="base">
                <a:spcBef>
                  <a:spcPct val="0"/>
                </a:spcBef>
                <a:spcAft>
                  <a:spcPct val="0"/>
                </a:spcAft>
              </a:pPr>
              <a:t>4/29/2016</a:t>
            </a:fld>
            <a:endParaRPr lang="en-US" altLang="en-US" smtClean="0">
              <a:solidFill>
                <a:srgbClr val="FFFFFF"/>
              </a:solidFill>
            </a:endParaRPr>
          </a:p>
        </p:txBody>
      </p:sp>
      <p:sp>
        <p:nvSpPr>
          <p:cNvPr id="168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pPr>
            <a:endParaRPr lang="en-US" altLang="en-US" smtClean="0">
              <a:solidFill>
                <a:srgbClr val="FFFFFF"/>
              </a:solidFill>
            </a:endParaRPr>
          </a:p>
        </p:txBody>
      </p:sp>
      <p:sp>
        <p:nvSpPr>
          <p:cNvPr id="168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pPr>
            <a:fld id="{8D92DD86-966F-45A1-AB6E-7DDE1938CE47}"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2865972105"/>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89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8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pPr>
            <a:fld id="{ED2324EE-0DED-435B-B128-CFCF7020EC1A}" type="datetimeFigureOut">
              <a:rPr lang="en-US" altLang="en-US" smtClean="0">
                <a:solidFill>
                  <a:srgbClr val="FFFFFF"/>
                </a:solidFill>
              </a:rPr>
              <a:pPr fontAlgn="base">
                <a:spcBef>
                  <a:spcPct val="0"/>
                </a:spcBef>
                <a:spcAft>
                  <a:spcPct val="0"/>
                </a:spcAft>
              </a:pPr>
              <a:t>4/29/2016</a:t>
            </a:fld>
            <a:endParaRPr lang="en-US" altLang="en-US" smtClean="0">
              <a:solidFill>
                <a:srgbClr val="FFFFFF"/>
              </a:solidFill>
            </a:endParaRPr>
          </a:p>
        </p:txBody>
      </p:sp>
      <p:sp>
        <p:nvSpPr>
          <p:cNvPr id="168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pPr>
            <a:endParaRPr lang="en-US" altLang="en-US" smtClean="0">
              <a:solidFill>
                <a:srgbClr val="FFFFFF"/>
              </a:solidFill>
            </a:endParaRPr>
          </a:p>
        </p:txBody>
      </p:sp>
      <p:sp>
        <p:nvSpPr>
          <p:cNvPr id="168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pPr>
            <a:fld id="{C9B2AFA1-81FE-4AE1-BA48-EE8AC0B67B06}"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097801724"/>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Itx9o4eqK5w"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8.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9.xml"/><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3.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85.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85.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85.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85.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85.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image" Target="../media/image81.jpg"/><Relationship Id="rId1" Type="http://schemas.openxmlformats.org/officeDocument/2006/relationships/slideLayout" Target="../slideLayouts/slideLayout85.xml"/><Relationship Id="rId6" Type="http://schemas.openxmlformats.org/officeDocument/2006/relationships/image" Target="../media/image85.jpg"/><Relationship Id="rId11" Type="http://schemas.openxmlformats.org/officeDocument/2006/relationships/image" Target="../media/image90.jpg"/><Relationship Id="rId5" Type="http://schemas.openxmlformats.org/officeDocument/2006/relationships/image" Target="../media/image84.jpg"/><Relationship Id="rId10" Type="http://schemas.openxmlformats.org/officeDocument/2006/relationships/image" Target="../media/image89.jpg"/><Relationship Id="rId4" Type="http://schemas.openxmlformats.org/officeDocument/2006/relationships/image" Target="../media/image83.jpg"/><Relationship Id="rId9" Type="http://schemas.openxmlformats.org/officeDocument/2006/relationships/image" Target="../media/image88.jpg"/></Relationships>
</file>

<file path=ppt/slides/_rels/slide5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8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2.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3032570" y="4435244"/>
            <a:ext cx="3268820" cy="581799"/>
          </a:xfrm>
        </p:spPr>
        <p:txBody>
          <a:bodyPr>
            <a:normAutofit/>
          </a:bodyPr>
          <a:lstStyle/>
          <a:p>
            <a:r>
              <a:rPr lang="en-US" sz="3200" dirty="0" smtClean="0">
                <a:solidFill>
                  <a:schemeClr val="bg1"/>
                </a:solidFill>
                <a:latin typeface="Centaur" panose="02030504050205020304" pitchFamily="18" charset="0"/>
              </a:rPr>
              <a:t>Apr. 29</a:t>
            </a:r>
            <a:r>
              <a:rPr lang="en-US" sz="3200" baseline="30000" dirty="0" smtClean="0">
                <a:solidFill>
                  <a:schemeClr val="bg1"/>
                </a:solidFill>
                <a:latin typeface="Centaur" panose="02030504050205020304" pitchFamily="18" charset="0"/>
              </a:rPr>
              <a:t>th</a:t>
            </a:r>
            <a:r>
              <a:rPr lang="en-US" sz="3200" dirty="0" smtClean="0">
                <a:solidFill>
                  <a:schemeClr val="bg1"/>
                </a:solidFill>
                <a:latin typeface="Centaur" panose="02030504050205020304" pitchFamily="18" charset="0"/>
              </a:rPr>
              <a:t>, 2016</a:t>
            </a:r>
            <a:endParaRPr lang="en-US" sz="3200" dirty="0">
              <a:solidFill>
                <a:schemeClr val="bg1"/>
              </a:solidFill>
              <a:latin typeface="Centaur" panose="02030504050205020304" pitchFamily="18" charset="0"/>
            </a:endParaRPr>
          </a:p>
        </p:txBody>
      </p:sp>
      <p:sp>
        <p:nvSpPr>
          <p:cNvPr id="7" name="Subtitle 6"/>
          <p:cNvSpPr>
            <a:spLocks noGrp="1"/>
          </p:cNvSpPr>
          <p:nvPr>
            <p:ph type="subTitle" idx="1"/>
          </p:nvPr>
        </p:nvSpPr>
        <p:spPr>
          <a:xfrm>
            <a:off x="186428" y="5421387"/>
            <a:ext cx="5038859" cy="1595639"/>
          </a:xfrm>
        </p:spPr>
        <p:txBody>
          <a:bodyPr>
            <a:normAutofit/>
          </a:bodyPr>
          <a:lstStyle/>
          <a:p>
            <a:pPr algn="l"/>
            <a:r>
              <a:rPr lang="en-US" sz="2000" dirty="0" smtClean="0">
                <a:solidFill>
                  <a:srgbClr val="FFFF00"/>
                </a:solidFill>
                <a:latin typeface="Arial Black" panose="020B0A04020102020204" pitchFamily="34" charset="0"/>
              </a:rPr>
              <a:t>David Tate, MS, CLPE</a:t>
            </a:r>
          </a:p>
          <a:p>
            <a:pPr algn="l"/>
            <a:r>
              <a:rPr lang="en-US" sz="2000" dirty="0" smtClean="0">
                <a:solidFill>
                  <a:srgbClr val="FFFF00"/>
                </a:solidFill>
                <a:latin typeface="Arial Black" panose="020B0A04020102020204" pitchFamily="34" charset="0"/>
              </a:rPr>
              <a:t>Latent Print Examiner</a:t>
            </a:r>
          </a:p>
          <a:p>
            <a:pPr algn="l"/>
            <a:r>
              <a:rPr lang="en-US" sz="2000" dirty="0" smtClean="0">
                <a:solidFill>
                  <a:srgbClr val="FFFF00"/>
                </a:solidFill>
                <a:latin typeface="Arial Black" panose="020B0A04020102020204" pitchFamily="34" charset="0"/>
              </a:rPr>
              <a:t>dptate@syr.edu</a:t>
            </a:r>
            <a:endParaRPr lang="en-US" sz="2000" dirty="0">
              <a:solidFill>
                <a:srgbClr val="FFFF00"/>
              </a:solidFill>
              <a:latin typeface="Arial Black" panose="020B0A04020102020204" pitchFamily="34" charset="0"/>
            </a:endParaRPr>
          </a:p>
        </p:txBody>
      </p:sp>
      <p:pic>
        <p:nvPicPr>
          <p:cNvPr id="8"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220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2"/>
          <p:cNvSpPr>
            <a:spLocks noChangeArrowheads="1" noChangeShapeType="1" noTextEdit="1"/>
          </p:cNvSpPr>
          <p:nvPr/>
        </p:nvSpPr>
        <p:spPr bwMode="auto">
          <a:xfrm>
            <a:off x="875761" y="2678956"/>
            <a:ext cx="7582437" cy="60501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n-US" sz="4000" kern="10" spc="0" dirty="0" err="1" smtClean="0">
                <a:ln>
                  <a:noFill/>
                </a:ln>
                <a:gradFill rotWithShape="1">
                  <a:gsLst>
                    <a:gs pos="0">
                      <a:srgbClr val="F79646"/>
                    </a:gs>
                    <a:gs pos="50000">
                      <a:srgbClr val="1F497D"/>
                    </a:gs>
                    <a:gs pos="100000">
                      <a:srgbClr val="F79646"/>
                    </a:gs>
                  </a:gsLst>
                  <a:lin ang="5400000" scaled="1"/>
                </a:gradFill>
                <a:latin typeface="Impact" panose="020B0806030902050204" pitchFamily="34" charset="0"/>
              </a:rPr>
              <a:t>Minnowbrook</a:t>
            </a:r>
            <a:r>
              <a:rPr lang="en-US" sz="4000" kern="10" spc="0" dirty="0" smtClean="0">
                <a:ln>
                  <a:noFill/>
                </a:ln>
                <a:gradFill rotWithShape="1">
                  <a:gsLst>
                    <a:gs pos="0">
                      <a:srgbClr val="F79646"/>
                    </a:gs>
                    <a:gs pos="50000">
                      <a:srgbClr val="1F497D"/>
                    </a:gs>
                    <a:gs pos="100000">
                      <a:srgbClr val="F79646"/>
                    </a:gs>
                  </a:gsLst>
                  <a:lin ang="5400000" scaled="1"/>
                </a:gradFill>
                <a:latin typeface="Impact" panose="020B0806030902050204" pitchFamily="34" charset="0"/>
              </a:rPr>
              <a:t> Forensic Science Workshop</a:t>
            </a:r>
            <a:endParaRPr lang="en-US" sz="4000" kern="10" spc="0" dirty="0">
              <a:ln>
                <a:noFill/>
              </a:ln>
              <a:gradFill rotWithShape="1">
                <a:gsLst>
                  <a:gs pos="0">
                    <a:srgbClr val="F79646"/>
                  </a:gs>
                  <a:gs pos="50000">
                    <a:srgbClr val="1F497D"/>
                  </a:gs>
                  <a:gs pos="100000">
                    <a:srgbClr val="F79646"/>
                  </a:gs>
                </a:gsLst>
                <a:lin ang="5400000" scaled="1"/>
              </a:gradFill>
              <a:latin typeface="Impact" panose="020B0806030902050204" pitchFamily="34" charset="0"/>
            </a:endParaRPr>
          </a:p>
        </p:txBody>
      </p:sp>
      <p:pic>
        <p:nvPicPr>
          <p:cNvPr id="10" name="Picture 6" descr="FSNS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067" y="5112913"/>
            <a:ext cx="2431270" cy="152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52465" y="3402666"/>
            <a:ext cx="7839069" cy="1107996"/>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latin typeface="Centaur" panose="02030504050205020304" pitchFamily="18" charset="0"/>
              </a:rPr>
              <a:t>The </a:t>
            </a:r>
            <a:r>
              <a:rPr lang="en-US" sz="6600" b="1" i="1" cap="none" spc="50" dirty="0" smtClean="0">
                <a:ln w="0"/>
                <a:solidFill>
                  <a:schemeClr val="bg1"/>
                </a:solidFill>
                <a:effectLst>
                  <a:innerShdw blurRad="63500" dist="50800" dir="13500000">
                    <a:srgbClr val="000000">
                      <a:alpha val="50000"/>
                    </a:srgbClr>
                  </a:innerShdw>
                </a:effectLst>
                <a:latin typeface="Brush Script MT" panose="03060802040406070304" pitchFamily="66" charset="0"/>
              </a:rPr>
              <a:t>Whorld</a:t>
            </a:r>
            <a:r>
              <a:rPr lang="en-US" sz="5400" b="1" i="1" cap="none" spc="50" dirty="0" smtClean="0">
                <a:ln w="0"/>
                <a:solidFill>
                  <a:srgbClr val="FFFF00"/>
                </a:solidFill>
                <a:effectLst>
                  <a:innerShdw blurRad="63500" dist="50800" dir="13500000">
                    <a:srgbClr val="000000">
                      <a:alpha val="50000"/>
                    </a:srgbClr>
                  </a:innerShdw>
                </a:effectLst>
                <a:latin typeface="Brush Script MT" panose="03060802040406070304" pitchFamily="66" charset="0"/>
              </a:rPr>
              <a:t> </a:t>
            </a:r>
            <a:r>
              <a:rPr lang="en-US" sz="5400" b="1" cap="none" spc="50" dirty="0" smtClean="0">
                <a:ln w="0"/>
                <a:solidFill>
                  <a:schemeClr val="bg2"/>
                </a:solidFill>
                <a:effectLst>
                  <a:innerShdw blurRad="63500" dist="50800" dir="13500000">
                    <a:srgbClr val="000000">
                      <a:alpha val="50000"/>
                    </a:srgbClr>
                  </a:innerShdw>
                </a:effectLst>
                <a:latin typeface="Centaur" panose="02030504050205020304" pitchFamily="18" charset="0"/>
              </a:rPr>
              <a:t>of Latent Prints</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74115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repeatCount="indefinite" autoRev="1" fill="hold" grpId="0" nodeType="clickEffect">
                                  <p:stCondLst>
                                    <p:cond delay="0"/>
                                  </p:stCondLst>
                                  <p:endCondLst>
                                    <p:cond evt="onNext" delay="0">
                                      <p:tgtEl>
                                        <p:sldTgt/>
                                      </p:tgtEl>
                                    </p:cond>
                                  </p:endCondLst>
                                  <p:childTnLst>
                                    <p:animClr clrSpc="rgb" dir="cw">
                                      <p:cBhvr override="childStyle">
                                        <p:cTn id="6" dur="5000" fill="hold"/>
                                        <p:tgtEl>
                                          <p:spTgt spid="12"/>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215620" y="2316415"/>
            <a:ext cx="5270780" cy="367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38150" marR="0" lvl="0" indent="-319088"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Highest concentration of eccrine sweat glands in the friction ridge skin (FRS)</a:t>
            </a:r>
          </a:p>
          <a:p>
            <a:pPr marL="438150" marR="0" lvl="0" indent="-319088"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Sweat glands of the FRS are the largest on the body</a:t>
            </a:r>
          </a:p>
          <a:p>
            <a:pPr marL="438150" marR="0" lvl="0" indent="-319088"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Sweat glands are the </a:t>
            </a:r>
            <a:r>
              <a:rPr kumimoji="0" lang="en-US" altLang="en-US" sz="2000" b="0" i="0" u="sng" strike="noStrike" kern="0" cap="none" spc="0" normalizeH="0" baseline="0" noProof="0" dirty="0" smtClean="0">
                <a:ln>
                  <a:noFill/>
                </a:ln>
                <a:solidFill>
                  <a:srgbClr val="FFFFFF"/>
                </a:solidFill>
                <a:effectLst/>
                <a:uLnTx/>
                <a:uFillTx/>
                <a:latin typeface="Arial"/>
                <a:ea typeface="+mn-ea"/>
                <a:cs typeface="Arial"/>
              </a:rPr>
              <a:t>only</a:t>
            </a: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 epidermal appendages (like hairs and oil glands from other areas of the body) on the FR skin</a:t>
            </a:r>
          </a:p>
          <a:p>
            <a:pPr marL="438150" marR="0" lvl="0" indent="-319088"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Skin sweats all at once on the hands or feet</a:t>
            </a:r>
          </a:p>
          <a:p>
            <a:pPr marL="119062" marR="0" lvl="0" indent="0" algn="l" defTabSz="914400" rtl="0" eaLnBrk="1" fontAlgn="base" latinLnBrk="0" hangingPunct="1">
              <a:lnSpc>
                <a:spcPct val="100000"/>
              </a:lnSpc>
              <a:spcBef>
                <a:spcPct val="20000"/>
              </a:spcBef>
              <a:spcAft>
                <a:spcPct val="0"/>
              </a:spcAft>
              <a:buClrTx/>
              <a:buSzTx/>
              <a:buNone/>
              <a:tabLst/>
              <a:defRPr/>
            </a:pPr>
            <a:r>
              <a:rPr lang="en-US" altLang="en-US" sz="2000" kern="0" dirty="0" smtClean="0">
                <a:solidFill>
                  <a:schemeClr val="accent1">
                    <a:lumMod val="60000"/>
                    <a:lumOff val="40000"/>
                  </a:schemeClr>
                </a:solidFill>
                <a:latin typeface="Impact" panose="020B0806030902050204" pitchFamily="34" charset="0"/>
                <a:cs typeface="Arial"/>
              </a:rPr>
              <a:t>VIDEO</a:t>
            </a:r>
            <a:endParaRPr kumimoji="0" lang="en-US" altLang="en-US" sz="2000" b="0" i="0" u="none" strike="noStrike" kern="0" cap="none" spc="0" normalizeH="0" baseline="0" noProof="0" dirty="0" smtClean="0">
              <a:ln>
                <a:noFill/>
              </a:ln>
              <a:solidFill>
                <a:schemeClr val="accent1">
                  <a:lumMod val="60000"/>
                  <a:lumOff val="40000"/>
                </a:schemeClr>
              </a:solidFill>
              <a:effectLst/>
              <a:uLnTx/>
              <a:uFillTx/>
              <a:latin typeface="Impact" panose="020B0806030902050204" pitchFamily="34" charset="0"/>
              <a:cs typeface="Arial"/>
            </a:endParaRPr>
          </a:p>
          <a:p>
            <a:pPr marL="119062" lvl="0" indent="0" eaLnBrk="1" hangingPunct="1">
              <a:buNone/>
            </a:pPr>
            <a:r>
              <a:rPr lang="en-US" altLang="en-US" sz="2000" kern="0" dirty="0">
                <a:solidFill>
                  <a:srgbClr val="FFFFFF"/>
                </a:solidFill>
                <a:latin typeface="Arial"/>
                <a:cs typeface="Arial"/>
                <a:hlinkClick r:id="rId3"/>
              </a:rPr>
              <a:t>https://</a:t>
            </a:r>
            <a:r>
              <a:rPr lang="en-US" altLang="en-US" sz="2000" kern="0" dirty="0" smtClean="0">
                <a:solidFill>
                  <a:srgbClr val="FFFFFF"/>
                </a:solidFill>
                <a:latin typeface="Arial"/>
                <a:cs typeface="Arial"/>
                <a:hlinkClick r:id="rId3"/>
              </a:rPr>
              <a:t>youtu.be/Itx9o4eqK5w</a:t>
            </a:r>
            <a:endParaRPr lang="en-US" altLang="en-US" sz="2000" kern="0" dirty="0" smtClean="0">
              <a:solidFill>
                <a:srgbClr val="FFFFFF"/>
              </a:solidFill>
              <a:latin typeface="Arial"/>
              <a:cs typeface="Arial"/>
            </a:endParaRPr>
          </a:p>
          <a:p>
            <a:pPr marL="119062" lvl="0" indent="0" eaLnBrk="1" hangingPunct="1">
              <a:buNone/>
            </a:pPr>
            <a:r>
              <a:rPr lang="en-US" altLang="en-US" sz="2000" kern="0" dirty="0">
                <a:solidFill>
                  <a:srgbClr val="FFFFFF"/>
                </a:solidFill>
                <a:latin typeface="Arial"/>
                <a:cs typeface="Arial"/>
              </a:rPr>
              <a:t>http://www.davidbarlowarchive.com/</a:t>
            </a:r>
          </a:p>
          <a:p>
            <a:pPr marL="119062" marR="0" lvl="0" indent="0" algn="l" defTabSz="914400" rtl="0" eaLnBrk="1" fontAlgn="base" latinLnBrk="0" hangingPunct="1">
              <a:lnSpc>
                <a:spcPct val="100000"/>
              </a:lnSpc>
              <a:spcBef>
                <a:spcPct val="20000"/>
              </a:spcBef>
              <a:spcAft>
                <a:spcPct val="0"/>
              </a:spcAft>
              <a:buClrTx/>
              <a:buSzTx/>
              <a:buNone/>
              <a:tabLst/>
              <a:defRPr/>
            </a:pPr>
            <a:endParaRPr kumimoji="0" lang="en-US" altLang="en-US" sz="2000" b="0" i="0" u="none" strike="noStrike" kern="0" cap="none" spc="0" normalizeH="0" baseline="0" noProof="0" dirty="0" smtClean="0">
              <a:ln>
                <a:noFill/>
              </a:ln>
              <a:solidFill>
                <a:srgbClr val="FFFFFF"/>
              </a:solidFill>
              <a:effectLst/>
              <a:uLnTx/>
              <a:uFillTx/>
              <a:latin typeface="Arial"/>
              <a:ea typeface="+mn-ea"/>
              <a:cs typeface="Aria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133" y="4148730"/>
            <a:ext cx="2886125" cy="245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10;ridges.gif                                                     00028802Macintosh HD                   B7464D7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7079" y="2213113"/>
            <a:ext cx="2877179" cy="193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929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3697" y="359569"/>
            <a:ext cx="7772400" cy="1143000"/>
          </a:xfrm>
        </p:spPr>
        <p:txBody>
          <a:bodyPr/>
          <a:lstStyle/>
          <a:p>
            <a:pPr eaLnBrk="1" hangingPunct="1"/>
            <a:r>
              <a:rPr lang="en-US" altLang="en-US" sz="2800" dirty="0" smtClean="0">
                <a:solidFill>
                  <a:srgbClr val="FF3300"/>
                </a:solidFill>
                <a:latin typeface="Arial Black" panose="020B0A04020102020204" pitchFamily="34" charset="0"/>
              </a:rPr>
              <a:t>F</a:t>
            </a:r>
            <a:r>
              <a:rPr lang="en-US" altLang="en-US" sz="2800" dirty="0" smtClean="0">
                <a:solidFill>
                  <a:srgbClr val="FFFF00"/>
                </a:solidFill>
                <a:latin typeface="Arial Black" panose="020B0A04020102020204" pitchFamily="34" charset="0"/>
              </a:rPr>
              <a:t>riction </a:t>
            </a:r>
            <a:r>
              <a:rPr lang="en-US" altLang="en-US" sz="2800" dirty="0" smtClean="0">
                <a:solidFill>
                  <a:srgbClr val="FF3300"/>
                </a:solidFill>
                <a:latin typeface="Arial Black" panose="020B0A04020102020204" pitchFamily="34" charset="0"/>
              </a:rPr>
              <a:t>R</a:t>
            </a:r>
            <a:r>
              <a:rPr lang="en-US" altLang="en-US" sz="2800" dirty="0" smtClean="0">
                <a:solidFill>
                  <a:srgbClr val="FFFF00"/>
                </a:solidFill>
                <a:latin typeface="Arial Black" panose="020B0A04020102020204" pitchFamily="34" charset="0"/>
              </a:rPr>
              <a:t>idge </a:t>
            </a:r>
            <a:r>
              <a:rPr lang="en-US" altLang="en-US" sz="2800" dirty="0" smtClean="0">
                <a:solidFill>
                  <a:srgbClr val="FF3300"/>
                </a:solidFill>
                <a:latin typeface="Arial Black" panose="020B0A04020102020204" pitchFamily="34" charset="0"/>
              </a:rPr>
              <a:t>S</a:t>
            </a:r>
            <a:r>
              <a:rPr lang="en-US" altLang="en-US" sz="2800" dirty="0" smtClean="0">
                <a:solidFill>
                  <a:srgbClr val="FFFF00"/>
                </a:solidFill>
                <a:latin typeface="Arial Black" panose="020B0A04020102020204" pitchFamily="34" charset="0"/>
              </a:rPr>
              <a:t>kin from…</a:t>
            </a:r>
          </a:p>
        </p:txBody>
      </p:sp>
      <p:pic>
        <p:nvPicPr>
          <p:cNvPr id="6147" name="Picture 3" descr="fing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0"/>
            <a:ext cx="5410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5"/>
          <p:cNvSpPr txBox="1">
            <a:spLocks noChangeArrowheads="1"/>
          </p:cNvSpPr>
          <p:nvPr/>
        </p:nvSpPr>
        <p:spPr bwMode="auto">
          <a:xfrm>
            <a:off x="3329188" y="1495425"/>
            <a:ext cx="716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aseline="0" dirty="0" smtClean="0">
                <a:solidFill>
                  <a:srgbClr val="FFFF00"/>
                </a:solidFill>
                <a:latin typeface="Arial" panose="020B0604020202020204" pitchFamily="34" charset="0"/>
                <a:cs typeface="Arial" panose="020B0604020202020204" pitchFamily="34" charset="0"/>
              </a:rPr>
              <a:t>the fingers</a:t>
            </a:r>
          </a:p>
        </p:txBody>
      </p:sp>
      <p:pic>
        <p:nvPicPr>
          <p:cNvPr id="6149" name="Picture 6" descr="fingers-006"/>
          <p:cNvPicPr>
            <a:picLocks noChangeAspect="1" noChangeArrowheads="1"/>
          </p:cNvPicPr>
          <p:nvPr/>
        </p:nvPicPr>
        <p:blipFill>
          <a:blip r:embed="rId3">
            <a:extLst>
              <a:ext uri="{28A0092B-C50C-407E-A947-70E740481C1C}">
                <a14:useLocalDpi xmlns:a14="http://schemas.microsoft.com/office/drawing/2010/main" val="0"/>
              </a:ext>
            </a:extLst>
          </a:blip>
          <a:srcRect l="19200"/>
          <a:stretch>
            <a:fillRect/>
          </a:stretch>
        </p:blipFill>
        <p:spPr bwMode="auto">
          <a:xfrm>
            <a:off x="2819400" y="2133600"/>
            <a:ext cx="31242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FSNS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562600"/>
            <a:ext cx="1600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609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almprint palm s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0248" y="2587220"/>
            <a:ext cx="2920042" cy="259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4114800" y="2030552"/>
            <a:ext cx="685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aseline="0" dirty="0" smtClean="0">
                <a:solidFill>
                  <a:srgbClr val="FFFF00"/>
                </a:solidFill>
                <a:latin typeface="Arial" panose="020B0604020202020204" pitchFamily="34" charset="0"/>
                <a:cs typeface="Arial" panose="020B0604020202020204" pitchFamily="34" charset="0"/>
              </a:rPr>
              <a:t>the palms</a:t>
            </a:r>
          </a:p>
        </p:txBody>
      </p:sp>
      <p:sp>
        <p:nvSpPr>
          <p:cNvPr id="8196" name="Rectangle 4"/>
          <p:cNvSpPr>
            <a:spLocks noChangeArrowheads="1"/>
          </p:cNvSpPr>
          <p:nvPr/>
        </p:nvSpPr>
        <p:spPr bwMode="auto">
          <a:xfrm>
            <a:off x="753414" y="21299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2800" baseline="0" dirty="0" smtClean="0">
                <a:solidFill>
                  <a:srgbClr val="FF3300"/>
                </a:solidFill>
                <a:latin typeface="Arial Black" panose="020B0A04020102020204" pitchFamily="34" charset="0"/>
              </a:rPr>
              <a:t>F</a:t>
            </a:r>
            <a:r>
              <a:rPr lang="en-US" altLang="en-US" sz="2800" baseline="0" dirty="0" smtClean="0">
                <a:solidFill>
                  <a:srgbClr val="FFFF00"/>
                </a:solidFill>
                <a:latin typeface="Arial Black" panose="020B0A04020102020204" pitchFamily="34" charset="0"/>
              </a:rPr>
              <a:t>riction </a:t>
            </a:r>
            <a:r>
              <a:rPr lang="en-US" altLang="en-US" sz="2800" baseline="0" dirty="0" smtClean="0">
                <a:solidFill>
                  <a:srgbClr val="FF3300"/>
                </a:solidFill>
                <a:latin typeface="Arial Black" panose="020B0A04020102020204" pitchFamily="34" charset="0"/>
              </a:rPr>
              <a:t>R</a:t>
            </a:r>
            <a:r>
              <a:rPr lang="en-US" altLang="en-US" sz="2800" baseline="0" dirty="0" smtClean="0">
                <a:solidFill>
                  <a:srgbClr val="FFFF00"/>
                </a:solidFill>
                <a:latin typeface="Arial Black" panose="020B0A04020102020204" pitchFamily="34" charset="0"/>
              </a:rPr>
              <a:t>idge </a:t>
            </a:r>
            <a:r>
              <a:rPr lang="en-US" altLang="en-US" sz="2800" baseline="0" dirty="0" smtClean="0">
                <a:solidFill>
                  <a:srgbClr val="FF3300"/>
                </a:solidFill>
                <a:latin typeface="Arial Black" panose="020B0A04020102020204" pitchFamily="34" charset="0"/>
              </a:rPr>
              <a:t>S</a:t>
            </a:r>
            <a:r>
              <a:rPr lang="en-US" altLang="en-US" sz="2800" baseline="0" dirty="0" smtClean="0">
                <a:solidFill>
                  <a:srgbClr val="FFFF00"/>
                </a:solidFill>
                <a:latin typeface="Arial Black" panose="020B0A04020102020204" pitchFamily="34" charset="0"/>
              </a:rPr>
              <a:t>kin from…</a:t>
            </a:r>
          </a:p>
        </p:txBody>
      </p:sp>
      <p:pic>
        <p:nvPicPr>
          <p:cNvPr id="8198" name="Picture 6" descr="FSNS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562600"/>
            <a:ext cx="1600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04800" y="2910463"/>
            <a:ext cx="3046285" cy="1834184"/>
          </a:xfrm>
          <a:prstGeom prst="rect">
            <a:avLst/>
          </a:prstGeom>
        </p:spPr>
      </p:pic>
      <p:sp>
        <p:nvSpPr>
          <p:cNvPr id="9" name="Text Box 3"/>
          <p:cNvSpPr txBox="1">
            <a:spLocks noChangeArrowheads="1"/>
          </p:cNvSpPr>
          <p:nvPr/>
        </p:nvSpPr>
        <p:spPr bwMode="auto">
          <a:xfrm>
            <a:off x="952500" y="2261499"/>
            <a:ext cx="716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aseline="0" dirty="0" smtClean="0">
                <a:solidFill>
                  <a:srgbClr val="FFFF00"/>
                </a:solidFill>
                <a:latin typeface="Arial" panose="020B0604020202020204" pitchFamily="34" charset="0"/>
                <a:cs typeface="Arial" panose="020B0604020202020204" pitchFamily="34" charset="0"/>
              </a:rPr>
              <a:t>the joints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989" y="1761834"/>
            <a:ext cx="1717825" cy="3572166"/>
          </a:xfrm>
          <a:prstGeom prst="rect">
            <a:avLst/>
          </a:prstGeom>
        </p:spPr>
      </p:pic>
      <p:sp>
        <p:nvSpPr>
          <p:cNvPr id="11" name="Text Box 3"/>
          <p:cNvSpPr txBox="1">
            <a:spLocks noChangeArrowheads="1"/>
          </p:cNvSpPr>
          <p:nvPr/>
        </p:nvSpPr>
        <p:spPr bwMode="auto">
          <a:xfrm>
            <a:off x="6906671" y="1148926"/>
            <a:ext cx="21886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aseline="0" dirty="0" smtClean="0">
                <a:solidFill>
                  <a:srgbClr val="FFFF00"/>
                </a:solidFill>
                <a:latin typeface="Arial" panose="020B0604020202020204" pitchFamily="34" charset="0"/>
                <a:cs typeface="Arial" panose="020B0604020202020204" pitchFamily="34" charset="0"/>
              </a:rPr>
              <a:t>the feet</a:t>
            </a:r>
          </a:p>
        </p:txBody>
      </p:sp>
    </p:spTree>
    <p:extLst>
      <p:ext uri="{BB962C8B-B14F-4D97-AF65-F5344CB8AC3E}">
        <p14:creationId xmlns:p14="http://schemas.microsoft.com/office/powerpoint/2010/main" val="1391731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533400" y="457200"/>
            <a:ext cx="2819400" cy="1020763"/>
          </a:xfrm>
        </p:spPr>
        <p:txBody>
          <a:bodyPr/>
          <a:lstStyle/>
          <a:p>
            <a:pPr eaLnBrk="1" hangingPunct="1"/>
            <a:r>
              <a:rPr lang="en-US" altLang="en-US" sz="3600" dirty="0" smtClean="0">
                <a:solidFill>
                  <a:srgbClr val="FF3300"/>
                </a:solidFill>
                <a:latin typeface="Arial Black" panose="020B0A04020102020204" pitchFamily="34" charset="0"/>
              </a:rPr>
              <a:t>Patent</a:t>
            </a:r>
          </a:p>
        </p:txBody>
      </p:sp>
      <p:pic>
        <p:nvPicPr>
          <p:cNvPr id="41987" name="Picture 4" descr="fingerprints-on-a-wine-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2667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plasticpr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727200"/>
            <a:ext cx="248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6"/>
          <p:cNvSpPr txBox="1">
            <a:spLocks noChangeArrowheads="1"/>
          </p:cNvSpPr>
          <p:nvPr/>
        </p:nvSpPr>
        <p:spPr bwMode="auto">
          <a:xfrm>
            <a:off x="6477000" y="609600"/>
            <a:ext cx="3733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aseline="-25000">
                <a:solidFill>
                  <a:schemeClr val="tx1"/>
                </a:solidFill>
                <a:latin typeface="Arial" panose="020B0604020202020204" pitchFamily="34" charset="0"/>
                <a:cs typeface="Arial" panose="020B0604020202020204" pitchFamily="34" charset="0"/>
              </a:defRPr>
            </a:lvl1pPr>
            <a:lvl2pPr marL="742950" indent="-285750" eaLnBrk="0" hangingPunct="0">
              <a:defRPr baseline="-25000">
                <a:solidFill>
                  <a:schemeClr val="tx1"/>
                </a:solidFill>
                <a:latin typeface="Arial" panose="020B0604020202020204" pitchFamily="34" charset="0"/>
                <a:cs typeface="Arial" panose="020B0604020202020204" pitchFamily="34" charset="0"/>
              </a:defRPr>
            </a:lvl2pPr>
            <a:lvl3pPr marL="1143000" indent="-228600" eaLnBrk="0" hangingPunct="0">
              <a:defRPr baseline="-25000">
                <a:solidFill>
                  <a:schemeClr val="tx1"/>
                </a:solidFill>
                <a:latin typeface="Arial" panose="020B0604020202020204" pitchFamily="34" charset="0"/>
                <a:cs typeface="Arial" panose="020B0604020202020204" pitchFamily="34" charset="0"/>
              </a:defRPr>
            </a:lvl3pPr>
            <a:lvl4pPr marL="1600200" indent="-228600" eaLnBrk="0" hangingPunct="0">
              <a:defRPr baseline="-25000">
                <a:solidFill>
                  <a:schemeClr val="tx1"/>
                </a:solidFill>
                <a:latin typeface="Arial" panose="020B0604020202020204" pitchFamily="34" charset="0"/>
                <a:cs typeface="Arial" panose="020B0604020202020204" pitchFamily="34" charset="0"/>
              </a:defRPr>
            </a:lvl4pPr>
            <a:lvl5pPr marL="2057400" indent="-228600" eaLnBrk="0" hangingPunct="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aseline="0" dirty="0" smtClean="0">
                <a:solidFill>
                  <a:srgbClr val="FF3300"/>
                </a:solidFill>
                <a:latin typeface="Arial Black" panose="020B0A04020102020204" pitchFamily="34" charset="0"/>
              </a:rPr>
              <a:t>Plastic</a:t>
            </a:r>
          </a:p>
        </p:txBody>
      </p:sp>
      <p:sp>
        <p:nvSpPr>
          <p:cNvPr id="41990" name="Rectangle 7"/>
          <p:cNvSpPr>
            <a:spLocks noChangeArrowheads="1"/>
          </p:cNvSpPr>
          <p:nvPr/>
        </p:nvSpPr>
        <p:spPr bwMode="auto">
          <a:xfrm>
            <a:off x="3352800" y="457200"/>
            <a:ext cx="2819400"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aseline="-25000">
                <a:solidFill>
                  <a:schemeClr val="tx1"/>
                </a:solidFill>
                <a:latin typeface="Arial" panose="020B0604020202020204" pitchFamily="34" charset="0"/>
                <a:cs typeface="Arial" panose="020B0604020202020204" pitchFamily="34" charset="0"/>
              </a:defRPr>
            </a:lvl1pPr>
            <a:lvl2pPr marL="742950" indent="-285750" eaLnBrk="0" hangingPunct="0">
              <a:defRPr baseline="-25000">
                <a:solidFill>
                  <a:schemeClr val="tx1"/>
                </a:solidFill>
                <a:latin typeface="Arial" panose="020B0604020202020204" pitchFamily="34" charset="0"/>
                <a:cs typeface="Arial" panose="020B0604020202020204" pitchFamily="34" charset="0"/>
              </a:defRPr>
            </a:lvl2pPr>
            <a:lvl3pPr marL="1143000" indent="-228600" eaLnBrk="0" hangingPunct="0">
              <a:defRPr baseline="-25000">
                <a:solidFill>
                  <a:schemeClr val="tx1"/>
                </a:solidFill>
                <a:latin typeface="Arial" panose="020B0604020202020204" pitchFamily="34" charset="0"/>
                <a:cs typeface="Arial" panose="020B0604020202020204" pitchFamily="34" charset="0"/>
              </a:defRPr>
            </a:lvl3pPr>
            <a:lvl4pPr marL="1600200" indent="-228600" eaLnBrk="0" hangingPunct="0">
              <a:defRPr baseline="-25000">
                <a:solidFill>
                  <a:schemeClr val="tx1"/>
                </a:solidFill>
                <a:latin typeface="Arial" panose="020B0604020202020204" pitchFamily="34" charset="0"/>
                <a:cs typeface="Arial" panose="020B0604020202020204" pitchFamily="34" charset="0"/>
              </a:defRPr>
            </a:lvl4pPr>
            <a:lvl5pPr marL="2057400" indent="-228600" eaLnBrk="0" hangingPunct="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4400" baseline="0" dirty="0" smtClean="0">
                <a:solidFill>
                  <a:srgbClr val="FF3300"/>
                </a:solidFill>
                <a:latin typeface="Arial Black" panose="020B0A04020102020204" pitchFamily="34" charset="0"/>
              </a:rPr>
              <a:t>Latent</a:t>
            </a:r>
          </a:p>
        </p:txBody>
      </p:sp>
      <p:sp>
        <p:nvSpPr>
          <p:cNvPr id="41991" name="Rectangle 8"/>
          <p:cNvSpPr>
            <a:spLocks noChangeArrowheads="1"/>
          </p:cNvSpPr>
          <p:nvPr/>
        </p:nvSpPr>
        <p:spPr bwMode="auto">
          <a:xfrm>
            <a:off x="3505200" y="1752600"/>
            <a:ext cx="2514600" cy="3886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aseline="-25000">
                <a:solidFill>
                  <a:schemeClr val="tx1"/>
                </a:solidFill>
                <a:latin typeface="Arial" panose="020B0604020202020204" pitchFamily="34" charset="0"/>
                <a:cs typeface="Arial" panose="020B0604020202020204" pitchFamily="34" charset="0"/>
              </a:defRPr>
            </a:lvl1pPr>
            <a:lvl2pPr marL="742950" indent="-285750" eaLnBrk="0" hangingPunct="0">
              <a:defRPr baseline="-25000">
                <a:solidFill>
                  <a:schemeClr val="tx1"/>
                </a:solidFill>
                <a:latin typeface="Arial" panose="020B0604020202020204" pitchFamily="34" charset="0"/>
                <a:cs typeface="Arial" panose="020B0604020202020204" pitchFamily="34" charset="0"/>
              </a:defRPr>
            </a:lvl2pPr>
            <a:lvl3pPr marL="1143000" indent="-228600" eaLnBrk="0" hangingPunct="0">
              <a:defRPr baseline="-25000">
                <a:solidFill>
                  <a:schemeClr val="tx1"/>
                </a:solidFill>
                <a:latin typeface="Arial" panose="020B0604020202020204" pitchFamily="34" charset="0"/>
                <a:cs typeface="Arial" panose="020B0604020202020204" pitchFamily="34" charset="0"/>
              </a:defRPr>
            </a:lvl3pPr>
            <a:lvl4pPr marL="1600200" indent="-228600" eaLnBrk="0" hangingPunct="0">
              <a:defRPr baseline="-25000">
                <a:solidFill>
                  <a:schemeClr val="tx1"/>
                </a:solidFill>
                <a:latin typeface="Arial" panose="020B0604020202020204" pitchFamily="34" charset="0"/>
                <a:cs typeface="Arial" panose="020B0604020202020204" pitchFamily="34" charset="0"/>
              </a:defRPr>
            </a:lvl4pPr>
            <a:lvl5pPr marL="2057400" indent="-228600" eaLnBrk="0" hangingPunct="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FFFFFF"/>
              </a:solidFill>
            </a:endParaRPr>
          </a:p>
        </p:txBody>
      </p:sp>
      <p:pic>
        <p:nvPicPr>
          <p:cNvPr id="52234" name="Picture 10" descr="1 2nd level det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676400"/>
            <a:ext cx="27717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077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09600" y="533400"/>
            <a:ext cx="4724400" cy="1219200"/>
          </a:xfrm>
        </p:spPr>
        <p:txBody>
          <a:bodyPr anchor="b"/>
          <a:lstStyle/>
          <a:p>
            <a:pPr eaLnBrk="1" hangingPunct="1"/>
            <a:r>
              <a:rPr lang="en-US" altLang="en-US" sz="3200" dirty="0" smtClean="0">
                <a:solidFill>
                  <a:srgbClr val="FF3300"/>
                </a:solidFill>
                <a:latin typeface="Arial Black" panose="020B0A04020102020204" pitchFamily="34" charset="0"/>
              </a:rPr>
              <a:t>Composition of a LP?</a:t>
            </a:r>
          </a:p>
        </p:txBody>
      </p:sp>
      <p:sp>
        <p:nvSpPr>
          <p:cNvPr id="9219" name="Rectangle 3"/>
          <p:cNvSpPr>
            <a:spLocks noGrp="1" noChangeArrowheads="1"/>
          </p:cNvSpPr>
          <p:nvPr>
            <p:ph type="body" idx="4294967295"/>
          </p:nvPr>
        </p:nvSpPr>
        <p:spPr>
          <a:xfrm>
            <a:off x="685800" y="1447800"/>
            <a:ext cx="7772400" cy="4572000"/>
          </a:xfrm>
        </p:spPr>
        <p:txBody>
          <a:bodyPr/>
          <a:lstStyle/>
          <a:p>
            <a:pPr eaLnBrk="1" hangingPunct="1"/>
            <a:endParaRPr lang="en-US" altLang="en-US" dirty="0" smtClean="0"/>
          </a:p>
          <a:p>
            <a:pPr eaLnBrk="1" hangingPunct="1"/>
            <a:r>
              <a:rPr lang="en-US" altLang="en-US" dirty="0" smtClean="0">
                <a:solidFill>
                  <a:srgbClr val="00CCFF"/>
                </a:solidFill>
              </a:rPr>
              <a:t>Water</a:t>
            </a:r>
          </a:p>
          <a:p>
            <a:pPr eaLnBrk="1" hangingPunct="1"/>
            <a:r>
              <a:rPr lang="en-US" altLang="en-US" dirty="0" smtClean="0">
                <a:solidFill>
                  <a:srgbClr val="FFFF00"/>
                </a:solidFill>
              </a:rPr>
              <a:t>Oils, fatty acids</a:t>
            </a:r>
          </a:p>
          <a:p>
            <a:pPr eaLnBrk="1" hangingPunct="1"/>
            <a:r>
              <a:rPr lang="en-US" altLang="en-US" dirty="0" smtClean="0">
                <a:solidFill>
                  <a:srgbClr val="1BD52D"/>
                </a:solidFill>
              </a:rPr>
              <a:t>Organic</a:t>
            </a:r>
            <a:r>
              <a:rPr lang="en-US" altLang="en-US" dirty="0" smtClean="0">
                <a:solidFill>
                  <a:schemeClr val="folHlink"/>
                </a:solidFill>
              </a:rPr>
              <a:t> </a:t>
            </a:r>
            <a:r>
              <a:rPr lang="en-US" altLang="en-US" dirty="0" smtClean="0">
                <a:solidFill>
                  <a:schemeClr val="bg1"/>
                </a:solidFill>
              </a:rPr>
              <a:t>compounds (amino acids, etc.)</a:t>
            </a:r>
          </a:p>
          <a:p>
            <a:pPr eaLnBrk="1" hangingPunct="1"/>
            <a:r>
              <a:rPr lang="en-US" altLang="en-US" dirty="0" smtClean="0">
                <a:solidFill>
                  <a:srgbClr val="FF3300"/>
                </a:solidFill>
              </a:rPr>
              <a:t>Inorganic</a:t>
            </a:r>
            <a:r>
              <a:rPr lang="en-US" altLang="en-US" dirty="0" smtClean="0"/>
              <a:t> </a:t>
            </a:r>
            <a:r>
              <a:rPr lang="en-US" altLang="en-US" dirty="0" smtClean="0">
                <a:solidFill>
                  <a:schemeClr val="bg1"/>
                </a:solidFill>
              </a:rPr>
              <a:t>compounds (salts, etc.)</a:t>
            </a:r>
          </a:p>
          <a:p>
            <a:pPr eaLnBrk="1" hangingPunct="1"/>
            <a:r>
              <a:rPr lang="en-US" altLang="en-US" dirty="0" smtClean="0">
                <a:solidFill>
                  <a:srgbClr val="FF0000"/>
                </a:solidFill>
              </a:rPr>
              <a:t>Contaminants </a:t>
            </a:r>
            <a:r>
              <a:rPr lang="en-US" altLang="en-US" dirty="0" smtClean="0">
                <a:solidFill>
                  <a:schemeClr val="tx2"/>
                </a:solidFill>
              </a:rPr>
              <a:t>(</a:t>
            </a:r>
            <a:r>
              <a:rPr lang="en-US" altLang="en-US" dirty="0" smtClean="0">
                <a:solidFill>
                  <a:schemeClr val="bg1"/>
                </a:solidFill>
              </a:rPr>
              <a:t>blood, dirt, etc.</a:t>
            </a:r>
          </a:p>
        </p:txBody>
      </p:sp>
      <p:pic>
        <p:nvPicPr>
          <p:cNvPr id="9220" name="Picture 4" descr="Figure17.jpg                                                   00086D5CMacintosh HD                   C1711CC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04800"/>
            <a:ext cx="30480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SNS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562600"/>
            <a:ext cx="1600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62418" y="5239435"/>
            <a:ext cx="6530454" cy="369332"/>
          </a:xfrm>
          <a:prstGeom prst="rect">
            <a:avLst/>
          </a:prstGeom>
          <a:noFill/>
        </p:spPr>
        <p:txBody>
          <a:bodyPr wrap="square" rtlCol="0">
            <a:spAutoFit/>
          </a:bodyPr>
          <a:lstStyle/>
          <a:p>
            <a:r>
              <a:rPr lang="en-US" dirty="0" smtClean="0">
                <a:solidFill>
                  <a:schemeClr val="bg1"/>
                </a:solidFill>
                <a:latin typeface="Arial Black" panose="020B0A04020102020204" pitchFamily="34" charset="0"/>
              </a:rPr>
              <a:t>*Composition of a LP is unknown in case work</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00626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15533" y="2526946"/>
            <a:ext cx="5054958" cy="3170099"/>
          </a:xfrm>
          <a:prstGeom prst="rect">
            <a:avLst/>
          </a:prstGeom>
        </p:spPr>
        <p:txBody>
          <a:bodyPr wrap="square">
            <a:spAutoFit/>
          </a:bodyPr>
          <a:lstStyle/>
          <a:p>
            <a:r>
              <a:rPr lang="en-US" sz="2000" dirty="0" smtClean="0">
                <a:solidFill>
                  <a:schemeClr val="bg1"/>
                </a:solidFill>
                <a:latin typeface="Times New Roman" panose="02020603050405020304" pitchFamily="18" charset="0"/>
              </a:rPr>
              <a:t>“Every </a:t>
            </a:r>
            <a:r>
              <a:rPr lang="en-US" sz="2000" dirty="0">
                <a:solidFill>
                  <a:schemeClr val="bg1"/>
                </a:solidFill>
                <a:latin typeface="Times New Roman" panose="02020603050405020304" pitchFamily="18" charset="0"/>
              </a:rPr>
              <a:t>human being carries with him from his cradle to his grave certain physical marks which do not change their character, and by which he can always be identified—and that without shade of doubt or question. These marks are his signature, his physiological autograph, so to speak, and this autograph can not be counterfeited, nor can he disguise it or hide it away, nor can it become illegible by the wear and mutations of time</a:t>
            </a:r>
            <a:r>
              <a:rPr lang="en-US" sz="2000" dirty="0" smtClean="0">
                <a:solidFill>
                  <a:schemeClr val="bg1"/>
                </a:solidFill>
                <a:latin typeface="Times New Roman" panose="02020603050405020304" pitchFamily="18" charset="0"/>
              </a:rPr>
              <a:t>.”</a:t>
            </a:r>
            <a:endParaRPr lang="en-US" sz="2000" dirty="0">
              <a:solidFill>
                <a:schemeClr val="bg1"/>
              </a:solidFill>
            </a:endParaRPr>
          </a:p>
        </p:txBody>
      </p:sp>
      <p:sp>
        <p:nvSpPr>
          <p:cNvPr id="5" name="Rectangle 2"/>
          <p:cNvSpPr txBox="1">
            <a:spLocks noChangeArrowheads="1"/>
          </p:cNvSpPr>
          <p:nvPr/>
        </p:nvSpPr>
        <p:spPr>
          <a:xfrm>
            <a:off x="560231" y="5499812"/>
            <a:ext cx="4810259" cy="1107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dirty="0" smtClean="0">
                <a:solidFill>
                  <a:srgbClr val="FF3300"/>
                </a:solidFill>
                <a:latin typeface="Arial Black" panose="020B0A04020102020204" pitchFamily="34" charset="0"/>
              </a:rPr>
              <a:t>[from Ch. 21 of Mark Twain’s </a:t>
            </a:r>
            <a:r>
              <a:rPr lang="en-US" altLang="en-US" sz="1800" i="1" dirty="0" smtClean="0">
                <a:solidFill>
                  <a:schemeClr val="bg1"/>
                </a:solidFill>
                <a:latin typeface="Arial Black" panose="020B0A04020102020204" pitchFamily="34" charset="0"/>
              </a:rPr>
              <a:t>The Tragedy of </a:t>
            </a:r>
            <a:r>
              <a:rPr lang="en-US" altLang="en-US" sz="1800" i="1" dirty="0" err="1" smtClean="0">
                <a:solidFill>
                  <a:schemeClr val="bg1"/>
                </a:solidFill>
                <a:latin typeface="Arial Black" panose="020B0A04020102020204" pitchFamily="34" charset="0"/>
              </a:rPr>
              <a:t>Pudd’nhead</a:t>
            </a:r>
            <a:r>
              <a:rPr lang="en-US" altLang="en-US" sz="1800" i="1" dirty="0" smtClean="0">
                <a:solidFill>
                  <a:schemeClr val="bg1"/>
                </a:solidFill>
                <a:latin typeface="Arial Black" panose="020B0A04020102020204" pitchFamily="34" charset="0"/>
              </a:rPr>
              <a:t> Wilson</a:t>
            </a:r>
            <a:r>
              <a:rPr lang="en-US" altLang="en-US" sz="1800" dirty="0" smtClean="0">
                <a:solidFill>
                  <a:srgbClr val="FF3300"/>
                </a:solidFill>
                <a:latin typeface="Arial Black" panose="020B0A04020102020204" pitchFamily="34" charset="0"/>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392" y="3357634"/>
            <a:ext cx="3615825" cy="2031634"/>
          </a:xfrm>
          <a:prstGeom prst="rect">
            <a:avLst/>
          </a:prstGeom>
        </p:spPr>
      </p:pic>
    </p:spTree>
    <p:extLst>
      <p:ext uri="{BB962C8B-B14F-4D97-AF65-F5344CB8AC3E}">
        <p14:creationId xmlns:p14="http://schemas.microsoft.com/office/powerpoint/2010/main" val="34882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192" t="7525" r="19264" b="7117"/>
          <a:stretch/>
        </p:blipFill>
        <p:spPr>
          <a:xfrm>
            <a:off x="767355" y="2459865"/>
            <a:ext cx="3154104" cy="4209338"/>
          </a:xfrm>
          <a:prstGeom prst="rect">
            <a:avLst/>
          </a:prstGeom>
        </p:spPr>
      </p:pic>
      <p:sp>
        <p:nvSpPr>
          <p:cNvPr id="4" name="Rectangle 3"/>
          <p:cNvSpPr/>
          <p:nvPr/>
        </p:nvSpPr>
        <p:spPr>
          <a:xfrm>
            <a:off x="4321923" y="3760632"/>
            <a:ext cx="5054958" cy="707886"/>
          </a:xfrm>
          <a:prstGeom prst="rect">
            <a:avLst/>
          </a:prstGeom>
        </p:spPr>
        <p:txBody>
          <a:bodyPr wrap="square">
            <a:spAutoFit/>
          </a:bodyPr>
          <a:lstStyle/>
          <a:p>
            <a:r>
              <a:rPr lang="en-US" sz="4000" dirty="0" smtClean="0">
                <a:solidFill>
                  <a:schemeClr val="bg1"/>
                </a:solidFill>
                <a:latin typeface="Times New Roman" panose="02020603050405020304" pitchFamily="18" charset="0"/>
              </a:rPr>
              <a:t>Published in</a:t>
            </a:r>
            <a:endParaRPr lang="en-US" sz="4000" dirty="0">
              <a:solidFill>
                <a:schemeClr val="accent1">
                  <a:lumMod val="60000"/>
                  <a:lumOff val="40000"/>
                </a:schemeClr>
              </a:solidFill>
            </a:endParaRPr>
          </a:p>
        </p:txBody>
      </p:sp>
      <p:sp>
        <p:nvSpPr>
          <p:cNvPr id="5" name="Rectangle 4"/>
          <p:cNvSpPr/>
          <p:nvPr/>
        </p:nvSpPr>
        <p:spPr>
          <a:xfrm>
            <a:off x="6966277" y="3760632"/>
            <a:ext cx="1210588" cy="707886"/>
          </a:xfrm>
          <a:prstGeom prst="rect">
            <a:avLst/>
          </a:prstGeom>
        </p:spPr>
        <p:txBody>
          <a:bodyPr wrap="none">
            <a:spAutoFit/>
          </a:bodyPr>
          <a:lstStyle/>
          <a:p>
            <a:r>
              <a:rPr lang="en-US" sz="4000" dirty="0">
                <a:solidFill>
                  <a:schemeClr val="accent1">
                    <a:lumMod val="60000"/>
                    <a:lumOff val="40000"/>
                  </a:schemeClr>
                </a:solidFill>
                <a:latin typeface="Times New Roman" panose="02020603050405020304" pitchFamily="18" charset="0"/>
              </a:rPr>
              <a:t>1894</a:t>
            </a:r>
            <a:endParaRPr lang="en-US" sz="4000" dirty="0">
              <a:solidFill>
                <a:schemeClr val="accent1">
                  <a:lumMod val="60000"/>
                  <a:lumOff val="40000"/>
                </a:schemeClr>
              </a:solidFill>
            </a:endParaRPr>
          </a:p>
        </p:txBody>
      </p:sp>
    </p:spTree>
    <p:extLst>
      <p:ext uri="{BB962C8B-B14F-4D97-AF65-F5344CB8AC3E}">
        <p14:creationId xmlns:p14="http://schemas.microsoft.com/office/powerpoint/2010/main" val="118960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6835" y="682851"/>
            <a:ext cx="5909723" cy="5426855"/>
          </a:xfrm>
          <a:prstGeom prst="rect">
            <a:avLst/>
          </a:prstGeom>
        </p:spPr>
      </p:pic>
      <p:cxnSp>
        <p:nvCxnSpPr>
          <p:cNvPr id="7" name="Straight Arrow Connector 6"/>
          <p:cNvCxnSpPr/>
          <p:nvPr/>
        </p:nvCxnSpPr>
        <p:spPr>
          <a:xfrm flipH="1">
            <a:off x="1347521" y="1787645"/>
            <a:ext cx="878377" cy="175431"/>
          </a:xfrm>
          <a:prstGeom prst="straightConnector1">
            <a:avLst/>
          </a:prstGeom>
          <a:ln w="101600">
            <a:gradFill flip="none" rotWithShape="1">
              <a:gsLst>
                <a:gs pos="79000">
                  <a:srgbClr val="FF0000"/>
                </a:gs>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354893" y="2684751"/>
            <a:ext cx="871005" cy="169551"/>
          </a:xfrm>
          <a:prstGeom prst="straightConnector1">
            <a:avLst/>
          </a:prstGeom>
          <a:ln w="101600">
            <a:gradFill flip="none" rotWithShape="1">
              <a:gsLst>
                <a:gs pos="79000">
                  <a:srgbClr val="FF0000"/>
                </a:gs>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479182" y="4715909"/>
            <a:ext cx="760694" cy="126622"/>
          </a:xfrm>
          <a:prstGeom prst="straightConnector1">
            <a:avLst/>
          </a:prstGeom>
          <a:ln w="101600">
            <a:gradFill flip="none" rotWithShape="1">
              <a:gsLst>
                <a:gs pos="79000">
                  <a:srgbClr val="FF0000"/>
                </a:gs>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a:xfrm>
            <a:off x="516835" y="5499811"/>
            <a:ext cx="7938052" cy="10865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dirty="0" smtClean="0">
                <a:solidFill>
                  <a:srgbClr val="FF3300"/>
                </a:solidFill>
                <a:latin typeface="Arial Black" panose="020B0A04020102020204" pitchFamily="34" charset="0"/>
              </a:rPr>
              <a:t>[from Ch. 1, </a:t>
            </a:r>
            <a:r>
              <a:rPr lang="en-US" altLang="en-US" sz="1800" dirty="0" err="1" smtClean="0">
                <a:solidFill>
                  <a:srgbClr val="FF3300"/>
                </a:solidFill>
                <a:latin typeface="Arial Black" panose="020B0A04020102020204" pitchFamily="34" charset="0"/>
              </a:rPr>
              <a:t>pg</a:t>
            </a:r>
            <a:r>
              <a:rPr lang="en-US" altLang="en-US" sz="1800" dirty="0" smtClean="0">
                <a:solidFill>
                  <a:srgbClr val="FF3300"/>
                </a:solidFill>
                <a:latin typeface="Arial Black" panose="020B0A04020102020204" pitchFamily="34" charset="0"/>
              </a:rPr>
              <a:t> 15 of the Fingerprint Sourcebook, NIJ (2011)] </a:t>
            </a:r>
          </a:p>
        </p:txBody>
      </p:sp>
      <p:sp>
        <p:nvSpPr>
          <p:cNvPr id="14" name="TextBox 13"/>
          <p:cNvSpPr txBox="1"/>
          <p:nvPr/>
        </p:nvSpPr>
        <p:spPr>
          <a:xfrm>
            <a:off x="5669969" y="1875360"/>
            <a:ext cx="2968487" cy="1384995"/>
          </a:xfrm>
          <a:prstGeom prst="rect">
            <a:avLst/>
          </a:prstGeom>
          <a:gradFill flip="none" rotWithShape="1">
            <a:gsLst>
              <a:gs pos="0">
                <a:schemeClr val="accent1">
                  <a:lumMod val="60000"/>
                  <a:lumOff val="40000"/>
                </a:schemeClr>
              </a:gs>
              <a:gs pos="17000">
                <a:srgbClr val="DBC554"/>
              </a:gs>
              <a:gs pos="85000">
                <a:srgbClr val="CFC571"/>
              </a:gs>
              <a:gs pos="46000">
                <a:schemeClr val="accent4">
                  <a:satMod val="110000"/>
                  <a:lumMod val="100000"/>
                  <a:shade val="100000"/>
                </a:schemeClr>
              </a:gs>
              <a:gs pos="100000">
                <a:schemeClr val="accent1">
                  <a:lumMod val="60000"/>
                  <a:lumOff val="40000"/>
                </a:schemeClr>
              </a:gs>
            </a:gsLst>
            <a:lin ang="5400000" scaled="1"/>
            <a:tileRect/>
          </a:gradFill>
          <a:ln>
            <a:solidFill>
              <a:srgbClr val="FF000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2800" dirty="0" smtClean="0">
                <a:solidFill>
                  <a:srgbClr val="FF0000"/>
                </a:solidFill>
                <a:latin typeface="Arial Black" panose="020B0A04020102020204" pitchFamily="34" charset="0"/>
              </a:rPr>
              <a:t>Fingerprints in the </a:t>
            </a:r>
          </a:p>
          <a:p>
            <a:pPr algn="ctr"/>
            <a:r>
              <a:rPr lang="en-US" sz="2800" dirty="0" smtClean="0">
                <a:solidFill>
                  <a:srgbClr val="FF0000"/>
                </a:solidFill>
                <a:latin typeface="Arial Black" panose="020B0A04020102020204" pitchFamily="34" charset="0"/>
              </a:rPr>
              <a:t>United States</a:t>
            </a:r>
            <a:endParaRPr lang="en-US" sz="28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904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146997" y="3168202"/>
            <a:ext cx="2833352" cy="400110"/>
          </a:xfrm>
          <a:prstGeom prst="rect">
            <a:avLst/>
          </a:prstGeom>
          <a:noFill/>
        </p:spPr>
        <p:txBody>
          <a:bodyPr wrap="square" rtlCol="0">
            <a:spAutoFit/>
          </a:bodyPr>
          <a:lstStyle/>
          <a:p>
            <a:r>
              <a:rPr lang="en-US" sz="2000" dirty="0" smtClean="0">
                <a:solidFill>
                  <a:schemeClr val="bg1"/>
                </a:solidFill>
                <a:latin typeface="Arial Black" panose="020B0A04020102020204" pitchFamily="34" charset="0"/>
              </a:rPr>
              <a:t>video</a:t>
            </a:r>
            <a:endParaRPr lang="en-US" sz="2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046529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1790163" y="3654622"/>
            <a:ext cx="630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Analysis of a Latent Print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000" y="3010547"/>
            <a:ext cx="5850808" cy="3054120"/>
          </a:xfrm>
          <a:prstGeom prst="rect">
            <a:avLst/>
          </a:prstGeom>
        </p:spPr>
      </p:pic>
    </p:spTree>
    <p:extLst>
      <p:ext uri="{BB962C8B-B14F-4D97-AF65-F5344CB8AC3E}">
        <p14:creationId xmlns:p14="http://schemas.microsoft.com/office/powerpoint/2010/main" val="275972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646982" y="2213113"/>
            <a:ext cx="8229600" cy="1143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smtClean="0">
                <a:ln>
                  <a:noFill/>
                </a:ln>
                <a:solidFill>
                  <a:srgbClr val="FF3300"/>
                </a:solidFill>
                <a:effectLst/>
                <a:uLnTx/>
                <a:uFillTx/>
                <a:latin typeface="Arial Black" panose="020B0A04020102020204" pitchFamily="34" charset="0"/>
                <a:cs typeface="Arial"/>
              </a:rPr>
              <a:t>Objectives</a:t>
            </a:r>
          </a:p>
        </p:txBody>
      </p:sp>
      <p:sp>
        <p:nvSpPr>
          <p:cNvPr id="6" name="Rectangle 3"/>
          <p:cNvSpPr txBox="1">
            <a:spLocks noChangeArrowheads="1"/>
          </p:cNvSpPr>
          <p:nvPr/>
        </p:nvSpPr>
        <p:spPr bwMode="auto">
          <a:xfrm>
            <a:off x="843014" y="3356113"/>
            <a:ext cx="8174778" cy="253013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Understand the role of a Latent Print examiner (LPE)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Overview of latent</a:t>
            </a:r>
            <a:r>
              <a:rPr kumimoji="0" lang="en-US" altLang="en-US" sz="2000" b="0" i="0" u="none" strike="noStrike" kern="0" cap="none" spc="0" normalizeH="0" noProof="0" dirty="0" smtClean="0">
                <a:ln>
                  <a:noFill/>
                </a:ln>
                <a:solidFill>
                  <a:srgbClr val="FFFFFF"/>
                </a:solidFill>
                <a:effectLst/>
                <a:uLnTx/>
                <a:uFillTx/>
                <a:latin typeface="Arial Black" panose="020B0A04020102020204" pitchFamily="34" charset="0"/>
                <a:cs typeface="Arial"/>
              </a:rPr>
              <a:t> prints</a:t>
            </a: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Learn about the biology of friction ridge skin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Overview of Latent Print</a:t>
            </a:r>
            <a:r>
              <a:rPr kumimoji="0" lang="en-US" altLang="en-US" sz="2000" b="0" i="0" u="none" strike="noStrike" kern="0" cap="none" spc="0" normalizeH="0" noProof="0" dirty="0" smtClean="0">
                <a:ln>
                  <a:noFill/>
                </a:ln>
                <a:solidFill>
                  <a:srgbClr val="FFFFFF"/>
                </a:solidFill>
                <a:effectLst/>
                <a:uLnTx/>
                <a:uFillTx/>
                <a:latin typeface="Arial Black" panose="020B0A04020102020204" pitchFamily="34" charset="0"/>
                <a:cs typeface="Arial"/>
              </a:rPr>
              <a:t> Analysis</a:t>
            </a: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Hands</a:t>
            </a:r>
            <a:r>
              <a:rPr kumimoji="0" lang="en-US" altLang="en-US" sz="2000" b="0" i="0" u="none" strike="noStrike" kern="0" cap="none" spc="0" normalizeH="0" noProof="0" dirty="0" smtClean="0">
                <a:ln>
                  <a:noFill/>
                </a:ln>
                <a:solidFill>
                  <a:srgbClr val="FFFFFF"/>
                </a:solidFill>
                <a:effectLst/>
                <a:uLnTx/>
                <a:uFillTx/>
                <a:latin typeface="Arial Black" panose="020B0A04020102020204" pitchFamily="34" charset="0"/>
                <a:cs typeface="Arial"/>
              </a:rPr>
              <a:t> on with d</a:t>
            </a: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istortion factors</a:t>
            </a:r>
          </a:p>
          <a:p>
            <a:pPr eaLnBrk="1" hangingPunct="1"/>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Touch</a:t>
            </a:r>
            <a:r>
              <a:rPr kumimoji="0" lang="en-US" altLang="en-US" sz="2000" b="0" i="0" u="none" strike="noStrike" kern="0" cap="none" spc="0" normalizeH="0" noProof="0" dirty="0" smtClean="0">
                <a:ln>
                  <a:noFill/>
                </a:ln>
                <a:solidFill>
                  <a:srgbClr val="FFFFFF"/>
                </a:solidFill>
                <a:effectLst/>
                <a:uLnTx/>
                <a:uFillTx/>
                <a:latin typeface="Arial Black" panose="020B0A04020102020204" pitchFamily="34" charset="0"/>
                <a:cs typeface="Arial"/>
              </a:rPr>
              <a:t> on a couple</a:t>
            </a:r>
            <a:r>
              <a:rPr kumimoji="0" lang="en-US" altLang="en-US" sz="2000" b="0" i="0" u="none" strike="noStrike" kern="0" cap="none" spc="0" normalizeH="0" noProof="0" dirty="0" smtClean="0">
                <a:ln>
                  <a:noFill/>
                </a:ln>
                <a:solidFill>
                  <a:srgbClr val="FF0000"/>
                </a:solidFill>
                <a:effectLst/>
                <a:uLnTx/>
                <a:uFillTx/>
                <a:latin typeface="Arial Black" panose="020B0A04020102020204" pitchFamily="34" charset="0"/>
                <a:cs typeface="Arial"/>
              </a:rPr>
              <a:t> </a:t>
            </a:r>
            <a:r>
              <a:rPr lang="en-US" altLang="en-US" sz="2000" b="1" kern="0" dirty="0">
                <a:ln w="22225">
                  <a:solidFill>
                    <a:schemeClr val="accent2"/>
                  </a:solidFill>
                  <a:prstDash val="solid"/>
                </a:ln>
                <a:solidFill>
                  <a:schemeClr val="accent2">
                    <a:lumMod val="40000"/>
                    <a:lumOff val="60000"/>
                  </a:schemeClr>
                </a:solidFill>
                <a:latin typeface="Arial Black" panose="020B0A04020102020204" pitchFamily="34" charset="0"/>
                <a:cs typeface="Arial"/>
              </a:rPr>
              <a:t>hot </a:t>
            </a:r>
            <a:r>
              <a:rPr kumimoji="0" lang="en-US" altLang="en-US" sz="2000" b="0" i="0" u="none" strike="noStrike" kern="0" cap="none" spc="0" normalizeH="0" noProof="0" dirty="0" smtClean="0">
                <a:ln>
                  <a:noFill/>
                </a:ln>
                <a:solidFill>
                  <a:srgbClr val="FFFFFF"/>
                </a:solidFill>
                <a:effectLst/>
                <a:uLnTx/>
                <a:uFillTx/>
                <a:latin typeface="Arial Black" panose="020B0A04020102020204" pitchFamily="34" charset="0"/>
                <a:cs typeface="Arial"/>
              </a:rPr>
              <a:t>topics in latent prints</a:t>
            </a: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p:txBody>
      </p:sp>
      <p:pic>
        <p:nvPicPr>
          <p:cNvPr id="5" name="Picture 8" descr="FSNS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562600"/>
            <a:ext cx="1600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586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2852646" y="3629222"/>
            <a:ext cx="630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Levels of Detail</a:t>
            </a:r>
          </a:p>
        </p:txBody>
      </p:sp>
    </p:spTree>
    <p:extLst>
      <p:ext uri="{BB962C8B-B14F-4D97-AF65-F5344CB8AC3E}">
        <p14:creationId xmlns:p14="http://schemas.microsoft.com/office/powerpoint/2010/main" val="3185961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304800" y="231913"/>
            <a:ext cx="63063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Level 1</a:t>
            </a:r>
            <a:r>
              <a:rPr lang="en-US" altLang="en-US" sz="4800" dirty="0" smtClean="0">
                <a:solidFill>
                  <a:srgbClr val="FF3300"/>
                </a:solidFill>
                <a:latin typeface="Arial Black" panose="020B0A04020102020204" pitchFamily="34" charset="0"/>
              </a:rPr>
              <a:t> </a:t>
            </a:r>
            <a:r>
              <a:rPr lang="en-US" altLang="en-US" sz="4800" baseline="-25000" dirty="0" smtClean="0">
                <a:solidFill>
                  <a:srgbClr val="FF3300"/>
                </a:solidFill>
                <a:latin typeface="Arial Black" panose="020B0A04020102020204" pitchFamily="34" charset="0"/>
              </a:rPr>
              <a:t>Detail</a:t>
            </a:r>
          </a:p>
        </p:txBody>
      </p:sp>
      <p:sp>
        <p:nvSpPr>
          <p:cNvPr id="5" name="Rectangle 3"/>
          <p:cNvSpPr txBox="1">
            <a:spLocks noChangeArrowheads="1"/>
          </p:cNvSpPr>
          <p:nvPr/>
        </p:nvSpPr>
        <p:spPr bwMode="auto">
          <a:xfrm>
            <a:off x="304800" y="14684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800" b="0" i="0" u="none" strike="noStrike" kern="1200" cap="none" spc="0" normalizeH="0" baseline="0" noProof="0" smtClean="0">
                <a:ln>
                  <a:noFill/>
                </a:ln>
                <a:solidFill>
                  <a:srgbClr val="FFFFFF"/>
                </a:solidFill>
                <a:effectLst/>
                <a:uLnTx/>
                <a:uFillTx/>
                <a:latin typeface="Arial"/>
                <a:ea typeface="+mn-ea"/>
                <a:cs typeface="Arial"/>
              </a:rPr>
              <a:t>Overall friction ridge flow and patterns (e.g., Straight ridges, curved ridges, pattern types of arches, loops, whorls)</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smtClean="0">
              <a:ln>
                <a:noFill/>
              </a:ln>
              <a:solidFill>
                <a:srgbClr val="FFFFFF"/>
              </a:solidFill>
              <a:effectLst/>
              <a:uLnTx/>
              <a:uFillTx/>
              <a:latin typeface="Arial"/>
              <a:ea typeface="+mn-ea"/>
              <a:cs typeface="Arial"/>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800" b="0" i="0" u="none" strike="noStrike" kern="1200" cap="none" spc="0" normalizeH="0" baseline="0" noProof="0" smtClean="0">
                <a:ln>
                  <a:noFill/>
                </a:ln>
                <a:solidFill>
                  <a:srgbClr val="FFFFFF"/>
                </a:solidFill>
                <a:effectLst/>
                <a:uLnTx/>
                <a:uFillTx/>
                <a:latin typeface="Arial"/>
                <a:ea typeface="+mn-ea"/>
                <a:cs typeface="Arial"/>
              </a:rPr>
              <a:t>Used to determine anatomical source (e.g., finger, palm, toe, foot)</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smtClean="0">
              <a:ln>
                <a:noFill/>
              </a:ln>
              <a:solidFill>
                <a:srgbClr val="FFFFFF"/>
              </a:solidFill>
              <a:effectLst/>
              <a:uLnTx/>
              <a:uFillTx/>
              <a:latin typeface="Arial"/>
              <a:ea typeface="+mn-ea"/>
              <a:cs typeface="Arial"/>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800" b="0" i="0" u="none" strike="noStrike" kern="1200" cap="none" spc="0" normalizeH="0" baseline="0" noProof="0" smtClean="0">
                <a:ln>
                  <a:noFill/>
                </a:ln>
                <a:solidFill>
                  <a:srgbClr val="FFFF00"/>
                </a:solidFill>
                <a:effectLst/>
                <a:uLnTx/>
                <a:uFillTx/>
                <a:latin typeface="Arial"/>
                <a:ea typeface="+mn-ea"/>
                <a:cs typeface="Arial"/>
              </a:rPr>
              <a:t>Cannot be used alone to individualize an impression to a single source, but may be used to exclude a source</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smtClean="0">
              <a:ln>
                <a:noFill/>
              </a:ln>
              <a:solidFill>
                <a:srgbClr val="FFFF00"/>
              </a:solidFill>
              <a:effectLst/>
              <a:uLnTx/>
              <a:uFillTx/>
              <a:latin typeface="Arial"/>
              <a:ea typeface="+mn-ea"/>
              <a:cs typeface="Arial"/>
            </a:endParaRPr>
          </a:p>
        </p:txBody>
      </p:sp>
    </p:spTree>
    <p:extLst>
      <p:ext uri="{BB962C8B-B14F-4D97-AF65-F5344CB8AC3E}">
        <p14:creationId xmlns:p14="http://schemas.microsoft.com/office/powerpoint/2010/main" val="291151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304800" y="231913"/>
            <a:ext cx="63063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Level 1</a:t>
            </a:r>
            <a:r>
              <a:rPr lang="en-US" altLang="en-US" sz="4800" dirty="0" smtClean="0">
                <a:solidFill>
                  <a:srgbClr val="FF3300"/>
                </a:solidFill>
                <a:latin typeface="Arial Black" panose="020B0A04020102020204" pitchFamily="34" charset="0"/>
              </a:rPr>
              <a:t> </a:t>
            </a:r>
            <a:r>
              <a:rPr lang="en-US" altLang="en-US" sz="4800" baseline="-25000" dirty="0" smtClean="0">
                <a:solidFill>
                  <a:srgbClr val="FF3300"/>
                </a:solidFill>
                <a:latin typeface="Arial Black" panose="020B0A04020102020204" pitchFamily="34" charset="0"/>
              </a:rPr>
              <a:t>Detail</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14600"/>
            <a:ext cx="2266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14600"/>
            <a:ext cx="2266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90800"/>
            <a:ext cx="2286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05150" y="1657290"/>
            <a:ext cx="5384800" cy="523220"/>
          </a:xfrm>
          <a:prstGeom prst="rect">
            <a:avLst/>
          </a:prstGeom>
          <a:noFill/>
        </p:spPr>
        <p:txBody>
          <a:bodyPr wrap="square" rtlCol="0">
            <a:spAutoFit/>
          </a:bodyPr>
          <a:lstStyle/>
          <a:p>
            <a:r>
              <a:rPr lang="en-US" sz="2800" dirty="0" smtClean="0">
                <a:solidFill>
                  <a:schemeClr val="bg1"/>
                </a:solidFill>
                <a:latin typeface="Arial Black" panose="020B0A04020102020204" pitchFamily="34" charset="0"/>
              </a:rPr>
              <a:t>Pattern Types</a:t>
            </a:r>
            <a:endParaRPr lang="en-US" sz="2800" dirty="0">
              <a:solidFill>
                <a:schemeClr val="bg1"/>
              </a:solidFill>
              <a:latin typeface="Arial Black" panose="020B0A040201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6663" y="1541403"/>
            <a:ext cx="4187825" cy="4171074"/>
          </a:xfrm>
          <a:prstGeom prst="rect">
            <a:avLst/>
          </a:prstGeom>
        </p:spPr>
      </p:pic>
    </p:spTree>
    <p:extLst>
      <p:ext uri="{BB962C8B-B14F-4D97-AF65-F5344CB8AC3E}">
        <p14:creationId xmlns:p14="http://schemas.microsoft.com/office/powerpoint/2010/main" val="7239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idx="4294967295"/>
          </p:nvPr>
        </p:nvSpPr>
        <p:spPr/>
        <p:txBody>
          <a:bodyPr anchor="b"/>
          <a:lstStyle/>
          <a:p>
            <a:pPr algn="l"/>
            <a:r>
              <a:rPr lang="en-US" altLang="en-US" sz="3600" dirty="0">
                <a:solidFill>
                  <a:srgbClr val="FF3300"/>
                </a:solidFill>
                <a:latin typeface="Arial Black" panose="020B0A04020102020204" pitchFamily="34" charset="0"/>
              </a:rPr>
              <a:t>Level One </a:t>
            </a:r>
            <a:r>
              <a:rPr lang="en-US" altLang="en-US" sz="3600" dirty="0" smtClean="0">
                <a:solidFill>
                  <a:srgbClr val="FF3300"/>
                </a:solidFill>
                <a:latin typeface="Arial Black" panose="020B0A04020102020204" pitchFamily="34" charset="0"/>
              </a:rPr>
              <a:t>Detail</a:t>
            </a:r>
            <a:br>
              <a:rPr lang="en-US" altLang="en-US" sz="3600" dirty="0" smtClean="0">
                <a:solidFill>
                  <a:srgbClr val="FF3300"/>
                </a:solidFill>
                <a:latin typeface="Arial Black" panose="020B0A04020102020204" pitchFamily="34" charset="0"/>
              </a:rPr>
            </a:br>
            <a:r>
              <a:rPr lang="en-US" altLang="en-US" sz="3600" dirty="0" smtClean="0">
                <a:solidFill>
                  <a:srgbClr val="FF3300"/>
                </a:solidFill>
                <a:latin typeface="Arial Black" panose="020B0A04020102020204" pitchFamily="34" charset="0"/>
              </a:rPr>
              <a:t>          </a:t>
            </a:r>
            <a:r>
              <a:rPr lang="en-US" altLang="en-US" sz="3600" dirty="0" smtClean="0">
                <a:solidFill>
                  <a:schemeClr val="hlink"/>
                </a:solidFill>
                <a:latin typeface="Arial Black" panose="020B0A04020102020204" pitchFamily="34" charset="0"/>
              </a:rPr>
              <a:t>general ridge flow</a:t>
            </a:r>
            <a:endParaRPr lang="en-US" altLang="en-US" sz="3600" dirty="0">
              <a:solidFill>
                <a:schemeClr val="hlink"/>
              </a:solidFill>
              <a:latin typeface="Arial Black" panose="020B0A04020102020204" pitchFamily="34" charset="0"/>
            </a:endParaRPr>
          </a:p>
        </p:txBody>
      </p:sp>
      <p:pic>
        <p:nvPicPr>
          <p:cNvPr id="244745" name="Picture 9" descr="level 1 ridge 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828800"/>
            <a:ext cx="3214688" cy="4648200"/>
          </a:xfrm>
          <a:prstGeom prst="rect">
            <a:avLst/>
          </a:prstGeom>
          <a:noFill/>
          <a:extLst>
            <a:ext uri="{909E8E84-426E-40DD-AFC4-6F175D3DCCD1}">
              <a14:hiddenFill xmlns:a14="http://schemas.microsoft.com/office/drawing/2010/main">
                <a:solidFill>
                  <a:srgbClr val="FFFFFF"/>
                </a:solidFill>
              </a14:hiddenFill>
            </a:ext>
          </a:extLst>
        </p:spPr>
      </p:pic>
      <p:sp>
        <p:nvSpPr>
          <p:cNvPr id="244746" name="Rectangle 10"/>
          <p:cNvSpPr>
            <a:spLocks noChangeArrowheads="1"/>
          </p:cNvSpPr>
          <p:nvPr/>
        </p:nvSpPr>
        <p:spPr bwMode="auto">
          <a:xfrm>
            <a:off x="3276600" y="1905000"/>
            <a:ext cx="2438400" cy="1676400"/>
          </a:xfrm>
          <a:prstGeom prst="rect">
            <a:avLst/>
          </a:prstGeom>
          <a:noFill/>
          <a:ln w="38100">
            <a:solidFill>
              <a:srgbClr val="FF0000"/>
            </a:solidFill>
            <a:miter lim="800000"/>
            <a:headEnd type="none" w="sm" len="sm"/>
            <a:tailEnd type="none" w="sm" len="sm"/>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aseline="-25000" smtClean="0">
              <a:solidFill>
                <a:srgbClr val="FFFFFF"/>
              </a:solidFill>
            </a:endParaRPr>
          </a:p>
        </p:txBody>
      </p:sp>
    </p:spTree>
    <p:extLst>
      <p:ext uri="{BB962C8B-B14F-4D97-AF65-F5344CB8AC3E}">
        <p14:creationId xmlns:p14="http://schemas.microsoft.com/office/powerpoint/2010/main" val="1058494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38" name="Rectangle 2"/>
          <p:cNvSpPr>
            <a:spLocks noGrp="1" noChangeArrowheads="1"/>
          </p:cNvSpPr>
          <p:nvPr>
            <p:ph type="title" idx="4294967295"/>
          </p:nvPr>
        </p:nvSpPr>
        <p:spPr/>
        <p:txBody>
          <a:bodyPr anchor="b"/>
          <a:lstStyle/>
          <a:p>
            <a:pPr algn="l"/>
            <a:r>
              <a:rPr lang="en-US" altLang="en-US" sz="3600" dirty="0">
                <a:solidFill>
                  <a:srgbClr val="FF3300"/>
                </a:solidFill>
                <a:latin typeface="Arial Black" panose="020B0A04020102020204" pitchFamily="34" charset="0"/>
              </a:rPr>
              <a:t>Level One </a:t>
            </a:r>
            <a:r>
              <a:rPr lang="en-US" altLang="en-US" sz="3600" dirty="0" smtClean="0">
                <a:solidFill>
                  <a:srgbClr val="FF3300"/>
                </a:solidFill>
                <a:latin typeface="Arial Black" panose="020B0A04020102020204" pitchFamily="34" charset="0"/>
              </a:rPr>
              <a:t>Detail</a:t>
            </a:r>
            <a:br>
              <a:rPr lang="en-US" altLang="en-US" sz="3600" dirty="0" smtClean="0">
                <a:solidFill>
                  <a:srgbClr val="FF3300"/>
                </a:solidFill>
                <a:latin typeface="Arial Black" panose="020B0A04020102020204" pitchFamily="34" charset="0"/>
              </a:rPr>
            </a:br>
            <a:r>
              <a:rPr lang="en-US" altLang="en-US" sz="3600" dirty="0" smtClean="0">
                <a:solidFill>
                  <a:srgbClr val="FF3300"/>
                </a:solidFill>
                <a:latin typeface="Arial Black" panose="020B0A04020102020204" pitchFamily="34" charset="0"/>
              </a:rPr>
              <a:t>          </a:t>
            </a:r>
            <a:r>
              <a:rPr lang="en-US" altLang="en-US" sz="3600" dirty="0" smtClean="0">
                <a:solidFill>
                  <a:schemeClr val="hlink"/>
                </a:solidFill>
                <a:latin typeface="Arial Black" panose="020B0A04020102020204" pitchFamily="34" charset="0"/>
              </a:rPr>
              <a:t>general ridge flow</a:t>
            </a:r>
            <a:endParaRPr lang="en-US" altLang="en-US" sz="3600" dirty="0">
              <a:solidFill>
                <a:schemeClr val="hlink"/>
              </a:solidFill>
              <a:latin typeface="Arial Black" panose="020B0A04020102020204" pitchFamily="34" charset="0"/>
            </a:endParaRPr>
          </a:p>
        </p:txBody>
      </p:sp>
      <p:pic>
        <p:nvPicPr>
          <p:cNvPr id="244745" name="Picture 9" descr="level 1 ridge 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828800"/>
            <a:ext cx="3214688" cy="4648200"/>
          </a:xfrm>
          <a:prstGeom prst="rect">
            <a:avLst/>
          </a:prstGeom>
          <a:noFill/>
          <a:extLst>
            <a:ext uri="{909E8E84-426E-40DD-AFC4-6F175D3DCCD1}">
              <a14:hiddenFill xmlns:a14="http://schemas.microsoft.com/office/drawing/2010/main">
                <a:solidFill>
                  <a:srgbClr val="FFFFFF"/>
                </a:solidFill>
              </a14:hiddenFill>
            </a:ext>
          </a:extLst>
        </p:spPr>
      </p:pic>
      <p:sp>
        <p:nvSpPr>
          <p:cNvPr id="244746" name="Rectangle 10"/>
          <p:cNvSpPr>
            <a:spLocks noChangeArrowheads="1"/>
          </p:cNvSpPr>
          <p:nvPr/>
        </p:nvSpPr>
        <p:spPr bwMode="auto">
          <a:xfrm>
            <a:off x="3276600" y="1905000"/>
            <a:ext cx="2438400" cy="1676400"/>
          </a:xfrm>
          <a:prstGeom prst="rect">
            <a:avLst/>
          </a:prstGeom>
          <a:noFill/>
          <a:ln w="38100">
            <a:solidFill>
              <a:srgbClr val="FF0000"/>
            </a:solidFill>
            <a:miter lim="800000"/>
            <a:headEnd type="none" w="sm" len="sm"/>
            <a:tailEnd type="none" w="sm" len="sm"/>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aseline="-25000" smtClean="0">
              <a:solidFill>
                <a:srgbClr val="FFFFFF"/>
              </a:solidFill>
            </a:endParaRPr>
          </a:p>
        </p:txBody>
      </p:sp>
      <p:pic>
        <p:nvPicPr>
          <p:cNvPr id="5" name="Picture 5" descr="level 1 ridge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604" y="1828800"/>
            <a:ext cx="5588386" cy="464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502" y="1828800"/>
            <a:ext cx="5550590" cy="4614460"/>
          </a:xfrm>
          <a:prstGeom prst="rect">
            <a:avLst/>
          </a:prstGeom>
        </p:spPr>
      </p:pic>
    </p:spTree>
    <p:extLst>
      <p:ext uri="{BB962C8B-B14F-4D97-AF65-F5344CB8AC3E}">
        <p14:creationId xmlns:p14="http://schemas.microsoft.com/office/powerpoint/2010/main" val="3880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idx="4294967295"/>
          </p:nvPr>
        </p:nvSpPr>
        <p:spPr/>
        <p:txBody>
          <a:bodyPr anchor="b"/>
          <a:lstStyle/>
          <a:p>
            <a:pPr algn="l"/>
            <a:r>
              <a:rPr lang="en-US" altLang="en-US" sz="3600" dirty="0">
                <a:solidFill>
                  <a:srgbClr val="FF3300"/>
                </a:solidFill>
                <a:latin typeface="Arial Black" panose="020B0A04020102020204" pitchFamily="34" charset="0"/>
              </a:rPr>
              <a:t>Level One </a:t>
            </a:r>
            <a:r>
              <a:rPr lang="en-US" altLang="en-US" sz="3600" dirty="0" smtClean="0">
                <a:solidFill>
                  <a:srgbClr val="FF3300"/>
                </a:solidFill>
                <a:latin typeface="Arial Black" panose="020B0A04020102020204" pitchFamily="34" charset="0"/>
              </a:rPr>
              <a:t>Detail</a:t>
            </a:r>
            <a:br>
              <a:rPr lang="en-US" altLang="en-US" sz="3600" dirty="0" smtClean="0">
                <a:solidFill>
                  <a:srgbClr val="FF3300"/>
                </a:solidFill>
                <a:latin typeface="Arial Black" panose="020B0A04020102020204" pitchFamily="34" charset="0"/>
              </a:rPr>
            </a:br>
            <a:r>
              <a:rPr lang="en-US" altLang="en-US" sz="3600" dirty="0" smtClean="0">
                <a:solidFill>
                  <a:srgbClr val="FF3300"/>
                </a:solidFill>
                <a:latin typeface="Arial Black" panose="020B0A04020102020204" pitchFamily="34" charset="0"/>
              </a:rPr>
              <a:t>          </a:t>
            </a:r>
            <a:r>
              <a:rPr lang="en-US" altLang="en-US" sz="3600" dirty="0" smtClean="0">
                <a:solidFill>
                  <a:schemeClr val="hlink"/>
                </a:solidFill>
                <a:latin typeface="Arial Black" panose="020B0A04020102020204" pitchFamily="34" charset="0"/>
              </a:rPr>
              <a:t>general ridge flow</a:t>
            </a:r>
            <a:endParaRPr lang="en-US" altLang="en-US" sz="3600" dirty="0">
              <a:solidFill>
                <a:schemeClr val="hlink"/>
              </a:solidFill>
              <a:latin typeface="Arial Black" panose="020B0A040201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401" y="1506133"/>
            <a:ext cx="4521200" cy="53518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5401" y="1506132"/>
            <a:ext cx="4521200" cy="5351867"/>
          </a:xfrm>
          <a:prstGeom prst="rect">
            <a:avLst/>
          </a:prstGeom>
        </p:spPr>
      </p:pic>
    </p:spTree>
    <p:extLst>
      <p:ext uri="{BB962C8B-B14F-4D97-AF65-F5344CB8AC3E}">
        <p14:creationId xmlns:p14="http://schemas.microsoft.com/office/powerpoint/2010/main" val="261941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idx="4294967295"/>
          </p:nvPr>
        </p:nvSpPr>
        <p:spPr/>
        <p:txBody>
          <a:bodyPr anchor="b"/>
          <a:lstStyle/>
          <a:p>
            <a:pPr algn="l"/>
            <a:r>
              <a:rPr lang="en-US" altLang="en-US" sz="3600" dirty="0">
                <a:solidFill>
                  <a:srgbClr val="FF3300"/>
                </a:solidFill>
                <a:latin typeface="Arial Black" panose="020B0A04020102020204" pitchFamily="34" charset="0"/>
              </a:rPr>
              <a:t>Level One </a:t>
            </a:r>
            <a:r>
              <a:rPr lang="en-US" altLang="en-US" sz="3600" dirty="0" smtClean="0">
                <a:solidFill>
                  <a:srgbClr val="FF3300"/>
                </a:solidFill>
                <a:latin typeface="Arial Black" panose="020B0A04020102020204" pitchFamily="34" charset="0"/>
              </a:rPr>
              <a:t>Detail</a:t>
            </a:r>
            <a:br>
              <a:rPr lang="en-US" altLang="en-US" sz="3600" dirty="0" smtClean="0">
                <a:solidFill>
                  <a:srgbClr val="FF3300"/>
                </a:solidFill>
                <a:latin typeface="Arial Black" panose="020B0A04020102020204" pitchFamily="34" charset="0"/>
              </a:rPr>
            </a:br>
            <a:r>
              <a:rPr lang="en-US" altLang="en-US" sz="3600" dirty="0" smtClean="0">
                <a:solidFill>
                  <a:srgbClr val="FF3300"/>
                </a:solidFill>
                <a:latin typeface="Arial Black" panose="020B0A04020102020204" pitchFamily="34" charset="0"/>
              </a:rPr>
              <a:t>          </a:t>
            </a:r>
            <a:r>
              <a:rPr lang="en-US" altLang="en-US" sz="3600" dirty="0" smtClean="0">
                <a:solidFill>
                  <a:schemeClr val="hlink"/>
                </a:solidFill>
                <a:latin typeface="Arial Black" panose="020B0A04020102020204" pitchFamily="34" charset="0"/>
              </a:rPr>
              <a:t>general ridge flow</a:t>
            </a:r>
            <a:endParaRPr lang="en-US" altLang="en-US" sz="3600" dirty="0">
              <a:solidFill>
                <a:schemeClr val="hlink"/>
              </a:solidFill>
              <a:latin typeface="Arial Black" panose="020B0A040201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025" y="1653914"/>
            <a:ext cx="4219575" cy="4830963"/>
          </a:xfrm>
          <a:prstGeom prst="rect">
            <a:avLst/>
          </a:prstGeom>
        </p:spPr>
      </p:pic>
    </p:spTree>
    <p:extLst>
      <p:ext uri="{BB962C8B-B14F-4D97-AF65-F5344CB8AC3E}">
        <p14:creationId xmlns:p14="http://schemas.microsoft.com/office/powerpoint/2010/main" val="1478078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304800" y="231913"/>
            <a:ext cx="63063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Level 2</a:t>
            </a:r>
            <a:r>
              <a:rPr lang="en-US" altLang="en-US" sz="4800" dirty="0" smtClean="0">
                <a:solidFill>
                  <a:srgbClr val="FF3300"/>
                </a:solidFill>
                <a:latin typeface="Arial Black" panose="020B0A04020102020204" pitchFamily="34" charset="0"/>
              </a:rPr>
              <a:t> </a:t>
            </a:r>
            <a:r>
              <a:rPr lang="en-US" altLang="en-US" sz="4800" baseline="-25000" dirty="0" smtClean="0">
                <a:solidFill>
                  <a:srgbClr val="FF3300"/>
                </a:solidFill>
                <a:latin typeface="Arial Black" panose="020B0A04020102020204" pitchFamily="34" charset="0"/>
              </a:rPr>
              <a:t>Detail </a:t>
            </a:r>
          </a:p>
        </p:txBody>
      </p:sp>
      <p:sp>
        <p:nvSpPr>
          <p:cNvPr id="5" name="Rectangle 3"/>
          <p:cNvSpPr txBox="1">
            <a:spLocks noChangeArrowheads="1"/>
          </p:cNvSpPr>
          <p:nvPr/>
        </p:nvSpPr>
        <p:spPr bwMode="auto">
          <a:xfrm>
            <a:off x="543697" y="1740287"/>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altLang="en-US" dirty="0"/>
              <a:t>Presence of ridge path deviations, or characteristics (i.e. bifurcations, ridge endings, dots </a:t>
            </a:r>
          </a:p>
          <a:p>
            <a:pPr lvl="2"/>
            <a:r>
              <a:rPr lang="en-US" altLang="en-US" dirty="0"/>
              <a:t>Absence of ridge path deviations (e.g., continuous ridge, or open field of several continuous ridges)</a:t>
            </a:r>
          </a:p>
          <a:p>
            <a:pPr lvl="2"/>
            <a:r>
              <a:rPr lang="en-US" altLang="en-US" dirty="0"/>
              <a:t>Ridge path morphology (size and shape)</a:t>
            </a:r>
          </a:p>
          <a:p>
            <a:pPr lvl="2">
              <a:buFontTx/>
              <a:buNone/>
            </a:pPr>
            <a:endParaRPr lang="en-US" altLang="en-US" dirty="0"/>
          </a:p>
          <a:p>
            <a:r>
              <a:rPr lang="en-US" altLang="en-US" sz="2400" dirty="0">
                <a:solidFill>
                  <a:srgbClr val="FFFF00"/>
                </a:solidFill>
              </a:rPr>
              <a:t>Used in conjunction with level one detail to individualize, or exclude, an impression to a single source</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smtClean="0">
              <a:ln>
                <a:noFill/>
              </a:ln>
              <a:solidFill>
                <a:srgbClr val="FFFF00"/>
              </a:solidFill>
              <a:effectLst/>
              <a:uLnTx/>
              <a:uFillTx/>
              <a:latin typeface="Arial"/>
              <a:ea typeface="+mn-ea"/>
              <a:cs typeface="Arial"/>
            </a:endParaRPr>
          </a:p>
        </p:txBody>
      </p:sp>
      <p:sp>
        <p:nvSpPr>
          <p:cNvPr id="2" name="TextBox 1"/>
          <p:cNvSpPr txBox="1"/>
          <p:nvPr/>
        </p:nvSpPr>
        <p:spPr>
          <a:xfrm>
            <a:off x="3978876" y="523384"/>
            <a:ext cx="4794421" cy="584775"/>
          </a:xfrm>
          <a:prstGeom prst="rect">
            <a:avLst/>
          </a:prstGeom>
          <a:noFill/>
        </p:spPr>
        <p:txBody>
          <a:bodyPr wrap="square" rtlCol="0">
            <a:spAutoFit/>
          </a:bodyPr>
          <a:lstStyle/>
          <a:p>
            <a:r>
              <a:rPr lang="en-US" altLang="en-US" sz="3200" dirty="0">
                <a:solidFill>
                  <a:schemeClr val="hlink"/>
                </a:solidFill>
                <a:latin typeface="Arial Black" panose="020B0A04020102020204" pitchFamily="34" charset="0"/>
              </a:rPr>
              <a:t>Friction Ridge Paths</a:t>
            </a:r>
            <a:endParaRPr lang="en-US" sz="3200" dirty="0">
              <a:latin typeface="Arial Black" panose="020B0A04020102020204" pitchFamily="34" charset="0"/>
            </a:endParaRPr>
          </a:p>
        </p:txBody>
      </p:sp>
    </p:spTree>
    <p:extLst>
      <p:ext uri="{BB962C8B-B14F-4D97-AF65-F5344CB8AC3E}">
        <p14:creationId xmlns:p14="http://schemas.microsoft.com/office/powerpoint/2010/main" val="416587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en-US" altLang="en-US" dirty="0">
                <a:solidFill>
                  <a:srgbClr val="FF3300"/>
                </a:solidFill>
                <a:latin typeface="Arial Black" panose="020B0A04020102020204" pitchFamily="34" charset="0"/>
              </a:rPr>
              <a:t>Level Two Detail</a:t>
            </a:r>
          </a:p>
        </p:txBody>
      </p:sp>
      <p:pic>
        <p:nvPicPr>
          <p:cNvPr id="300036" name="Picture 4" descr="3rd level 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5105400" cy="488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06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1058" name="Rectangle 2"/>
          <p:cNvSpPr>
            <a:spLocks noGrp="1" noChangeArrowheads="1"/>
          </p:cNvSpPr>
          <p:nvPr>
            <p:ph type="title" idx="4294967295"/>
          </p:nvPr>
        </p:nvSpPr>
        <p:spPr>
          <a:xfrm>
            <a:off x="457200" y="0"/>
            <a:ext cx="8229600" cy="1143000"/>
          </a:xfrm>
        </p:spPr>
        <p:txBody>
          <a:bodyPr anchor="b"/>
          <a:lstStyle/>
          <a:p>
            <a:r>
              <a:rPr lang="en-US" altLang="en-US" sz="3200" dirty="0">
                <a:solidFill>
                  <a:srgbClr val="FF3300"/>
                </a:solidFill>
                <a:latin typeface="Arial Black" panose="020B0A04020102020204" pitchFamily="34" charset="0"/>
              </a:rPr>
              <a:t>Level Two Detail – </a:t>
            </a:r>
            <a:r>
              <a:rPr lang="en-US" altLang="en-US" sz="3200" dirty="0">
                <a:solidFill>
                  <a:srgbClr val="FFFF00"/>
                </a:solidFill>
                <a:latin typeface="Arial Black" panose="020B0A04020102020204" pitchFamily="34" charset="0"/>
              </a:rPr>
              <a:t>Minutiae types</a:t>
            </a:r>
          </a:p>
        </p:txBody>
      </p:sp>
      <p:sp>
        <p:nvSpPr>
          <p:cNvPr id="301060" name="Text Box 4"/>
          <p:cNvSpPr txBox="1">
            <a:spLocks noChangeArrowheads="1"/>
          </p:cNvSpPr>
          <p:nvPr/>
        </p:nvSpPr>
        <p:spPr bwMode="auto">
          <a:xfrm>
            <a:off x="914400" y="2819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baseline="-25000" smtClean="0">
                <a:solidFill>
                  <a:srgbClr val="FFFF00"/>
                </a:solidFill>
                <a:latin typeface="Arial Black" panose="020B0A04020102020204" pitchFamily="34" charset="0"/>
              </a:rPr>
              <a:t>Bifurcations</a:t>
            </a:r>
          </a:p>
        </p:txBody>
      </p:sp>
      <p:pic>
        <p:nvPicPr>
          <p:cNvPr id="301061" name="Picture 5" descr="bifur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524000"/>
            <a:ext cx="47244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95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619916" y="22131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smtClean="0">
                <a:ln>
                  <a:noFill/>
                </a:ln>
                <a:solidFill>
                  <a:srgbClr val="F0E500"/>
                </a:solidFill>
                <a:uLnTx/>
                <a:uFillTx/>
                <a:latin typeface="Impact" panose="020B0806030902050204" pitchFamily="34" charset="0"/>
                <a:cs typeface="Arial"/>
              </a:rPr>
              <a:t>Civilian or </a:t>
            </a:r>
            <a:r>
              <a:rPr kumimoji="0" lang="en-US" altLang="en-US" sz="4400" b="0" i="0" u="none" strike="noStrike" kern="0" cap="none" spc="0" normalizeH="0" baseline="0" noProof="0" dirty="0" smtClean="0">
                <a:ln>
                  <a:noFill/>
                </a:ln>
                <a:solidFill>
                  <a:srgbClr val="336699"/>
                </a:solidFill>
                <a:uLnTx/>
                <a:uFillTx/>
                <a:latin typeface="Impact" panose="020B0806030902050204" pitchFamily="34" charset="0"/>
                <a:cs typeface="Arial"/>
              </a:rPr>
              <a:t>Sworn</a:t>
            </a:r>
            <a:r>
              <a:rPr kumimoji="0" lang="en-US" altLang="en-US" sz="4400" b="0" i="0" u="none" strike="noStrike" kern="0" cap="none" spc="0" normalizeH="0" baseline="0" noProof="0" dirty="0" smtClean="0">
                <a:ln>
                  <a:noFill/>
                </a:ln>
                <a:solidFill>
                  <a:srgbClr val="F0E500"/>
                </a:solidFill>
                <a:uLnTx/>
                <a:uFillTx/>
                <a:latin typeface="Impact" panose="020B0806030902050204" pitchFamily="34" charset="0"/>
                <a:cs typeface="Arial"/>
              </a:rPr>
              <a:t>?</a:t>
            </a:r>
          </a:p>
        </p:txBody>
      </p:sp>
      <p:sp>
        <p:nvSpPr>
          <p:cNvPr id="6" name="Rectangle 3"/>
          <p:cNvSpPr txBox="1">
            <a:spLocks noChangeArrowheads="1"/>
          </p:cNvSpPr>
          <p:nvPr/>
        </p:nvSpPr>
        <p:spPr bwMode="auto">
          <a:xfrm>
            <a:off x="753626" y="3702513"/>
            <a:ext cx="7962181" cy="347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Traditionally a police function, only more recently (~20 yrs.) has there been a move towards civilianizing the latent print function. </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Varies by region,</a:t>
            </a:r>
            <a:r>
              <a:rPr kumimoji="0" lang="en-US" altLang="en-US" sz="2000" b="0" i="0" u="none" strike="noStrike" kern="0" cap="none" spc="0" normalizeH="0" noProof="0" dirty="0" smtClean="0">
                <a:ln>
                  <a:noFill/>
                </a:ln>
                <a:solidFill>
                  <a:srgbClr val="FFFFFF"/>
                </a:solidFill>
                <a:effectLst/>
                <a:uLnTx/>
                <a:uFillTx/>
                <a:latin typeface="Arial Black" panose="020B0A04020102020204" pitchFamily="34" charset="0"/>
                <a:cs typeface="Arial"/>
              </a:rPr>
              <a:t> even within a state</a:t>
            </a: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p:txBody>
      </p:sp>
      <p:pic>
        <p:nvPicPr>
          <p:cNvPr id="5" name="Picture 8" descr="FSNS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562600"/>
            <a:ext cx="1600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709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2082" name="Rectangle 2"/>
          <p:cNvSpPr>
            <a:spLocks noGrp="1" noChangeArrowheads="1"/>
          </p:cNvSpPr>
          <p:nvPr>
            <p:ph type="title" idx="4294967295"/>
          </p:nvPr>
        </p:nvSpPr>
        <p:spPr>
          <a:xfrm>
            <a:off x="457200" y="0"/>
            <a:ext cx="8229600" cy="1143000"/>
          </a:xfrm>
        </p:spPr>
        <p:txBody>
          <a:bodyPr anchor="b"/>
          <a:lstStyle/>
          <a:p>
            <a:r>
              <a:rPr lang="en-US" altLang="en-US" sz="3200" dirty="0">
                <a:solidFill>
                  <a:srgbClr val="FF3300"/>
                </a:solidFill>
                <a:latin typeface="Arial Black" panose="020B0A04020102020204" pitchFamily="34" charset="0"/>
              </a:rPr>
              <a:t>Level Two Detail – </a:t>
            </a:r>
            <a:r>
              <a:rPr lang="en-US" altLang="en-US" sz="3200" dirty="0">
                <a:solidFill>
                  <a:srgbClr val="FFFF00"/>
                </a:solidFill>
                <a:latin typeface="Arial Black" panose="020B0A04020102020204" pitchFamily="34" charset="0"/>
              </a:rPr>
              <a:t>Minutiae types</a:t>
            </a:r>
          </a:p>
        </p:txBody>
      </p:sp>
      <p:sp>
        <p:nvSpPr>
          <p:cNvPr id="302083" name="Text Box 3"/>
          <p:cNvSpPr txBox="1">
            <a:spLocks noChangeArrowheads="1"/>
          </p:cNvSpPr>
          <p:nvPr/>
        </p:nvSpPr>
        <p:spPr bwMode="auto">
          <a:xfrm>
            <a:off x="914400" y="2819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baseline="-25000" dirty="0" smtClean="0">
                <a:solidFill>
                  <a:srgbClr val="FFFF00"/>
                </a:solidFill>
                <a:latin typeface="Arial Black" panose="020B0A04020102020204" pitchFamily="34" charset="0"/>
              </a:rPr>
              <a:t>Ridge Endings</a:t>
            </a:r>
          </a:p>
        </p:txBody>
      </p:sp>
      <p:pic>
        <p:nvPicPr>
          <p:cNvPr id="302085" name="Picture 5" descr="ridge en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524000"/>
            <a:ext cx="47244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05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idx="4294967295"/>
          </p:nvPr>
        </p:nvSpPr>
        <p:spPr>
          <a:xfrm>
            <a:off x="585989" y="505409"/>
            <a:ext cx="8229600" cy="1143000"/>
          </a:xfrm>
        </p:spPr>
        <p:txBody>
          <a:bodyPr anchor="b"/>
          <a:lstStyle/>
          <a:p>
            <a:r>
              <a:rPr lang="en-US" altLang="en-US" sz="2000" dirty="0" smtClean="0">
                <a:solidFill>
                  <a:srgbClr val="FF3300"/>
                </a:solidFill>
                <a:latin typeface="Arial Black" panose="020B0A04020102020204" pitchFamily="34" charset="0"/>
              </a:rPr>
              <a:t>Though you may sometimes come across a chart like this, it is an incomplete way of describing the evidence</a:t>
            </a:r>
            <a:endParaRPr lang="en-US" altLang="en-US" sz="2000" dirty="0">
              <a:solidFill>
                <a:srgbClr val="FFFF00"/>
              </a:solidFill>
              <a:latin typeface="Arial Black" panose="020B0A040201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943" y="1854558"/>
            <a:ext cx="6183692" cy="4421340"/>
          </a:xfrm>
          <a:prstGeom prst="rect">
            <a:avLst/>
          </a:prstGeom>
        </p:spPr>
      </p:pic>
    </p:spTree>
    <p:extLst>
      <p:ext uri="{BB962C8B-B14F-4D97-AF65-F5344CB8AC3E}">
        <p14:creationId xmlns:p14="http://schemas.microsoft.com/office/powerpoint/2010/main" val="1512337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199" y="819150"/>
            <a:ext cx="6959602" cy="5219700"/>
          </a:xfrm>
          <a:prstGeom prst="rect">
            <a:avLst/>
          </a:prstGeom>
        </p:spPr>
      </p:pic>
    </p:spTree>
    <p:extLst>
      <p:ext uri="{BB962C8B-B14F-4D97-AF65-F5344CB8AC3E}">
        <p14:creationId xmlns:p14="http://schemas.microsoft.com/office/powerpoint/2010/main" val="2697748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3650063" y="3730106"/>
            <a:ext cx="630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Quality</a:t>
            </a:r>
          </a:p>
        </p:txBody>
      </p:sp>
    </p:spTree>
    <p:extLst>
      <p:ext uri="{BB962C8B-B14F-4D97-AF65-F5344CB8AC3E}">
        <p14:creationId xmlns:p14="http://schemas.microsoft.com/office/powerpoint/2010/main" val="4127277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533"/>
          <a:stretch/>
        </p:blipFill>
        <p:spPr>
          <a:xfrm>
            <a:off x="2898819" y="1690352"/>
            <a:ext cx="3489102" cy="3489102"/>
          </a:xfrm>
          <a:prstGeom prst="rect">
            <a:avLst/>
          </a:prstGeom>
        </p:spPr>
      </p:pic>
    </p:spTree>
    <p:extLst>
      <p:ext uri="{BB962C8B-B14F-4D97-AF65-F5344CB8AC3E}">
        <p14:creationId xmlns:p14="http://schemas.microsoft.com/office/powerpoint/2010/main" val="2973665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1193800"/>
            <a:ext cx="4470400" cy="4470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0" y="1193800"/>
            <a:ext cx="4470400" cy="4470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1193800"/>
            <a:ext cx="4470400" cy="4470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800" y="1193800"/>
            <a:ext cx="4470400" cy="44704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6800" y="1193800"/>
            <a:ext cx="4470400" cy="44704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800" y="1193800"/>
            <a:ext cx="4470400" cy="4470400"/>
          </a:xfrm>
          <a:prstGeom prst="rect">
            <a:avLst/>
          </a:prstGeom>
        </p:spPr>
      </p:pic>
    </p:spTree>
    <p:extLst>
      <p:ext uri="{BB962C8B-B14F-4D97-AF65-F5344CB8AC3E}">
        <p14:creationId xmlns:p14="http://schemas.microsoft.com/office/powerpoint/2010/main" val="161413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0" y="1092200"/>
            <a:ext cx="4673600" cy="4673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0" y="1092200"/>
            <a:ext cx="4673600" cy="4673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5200" y="1092200"/>
            <a:ext cx="4673600" cy="4673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200" y="1092200"/>
            <a:ext cx="4673600" cy="4673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5200" y="1092200"/>
            <a:ext cx="4673600" cy="4673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200" y="1092200"/>
            <a:ext cx="4673600" cy="4673600"/>
          </a:xfrm>
          <a:prstGeom prst="rect">
            <a:avLst/>
          </a:prstGeom>
        </p:spPr>
      </p:pic>
    </p:spTree>
    <p:extLst>
      <p:ext uri="{BB962C8B-B14F-4D97-AF65-F5344CB8AC3E}">
        <p14:creationId xmlns:p14="http://schemas.microsoft.com/office/powerpoint/2010/main" val="375252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962" y="804862"/>
            <a:ext cx="4410075" cy="52482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962" y="804862"/>
            <a:ext cx="4410075" cy="52482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962" y="804862"/>
            <a:ext cx="4410075" cy="52482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6962" y="804862"/>
            <a:ext cx="4410075" cy="52482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962" y="804862"/>
            <a:ext cx="4410075" cy="5248275"/>
          </a:xfrm>
          <a:prstGeom prst="rect">
            <a:avLst/>
          </a:prstGeom>
        </p:spPr>
      </p:pic>
    </p:spTree>
    <p:extLst>
      <p:ext uri="{BB962C8B-B14F-4D97-AF65-F5344CB8AC3E}">
        <p14:creationId xmlns:p14="http://schemas.microsoft.com/office/powerpoint/2010/main" val="42471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1099093"/>
            <a:ext cx="5283200" cy="465981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1099093"/>
            <a:ext cx="5283200" cy="46598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400" y="1099093"/>
            <a:ext cx="5283200" cy="465981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400" y="1099093"/>
            <a:ext cx="5283200" cy="465981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0400" y="1099093"/>
            <a:ext cx="5283200" cy="465981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0400" y="1099093"/>
            <a:ext cx="5283200" cy="4659814"/>
          </a:xfrm>
          <a:prstGeom prst="rect">
            <a:avLst/>
          </a:prstGeom>
        </p:spPr>
      </p:pic>
    </p:spTree>
    <p:extLst>
      <p:ext uri="{BB962C8B-B14F-4D97-AF65-F5344CB8AC3E}">
        <p14:creationId xmlns:p14="http://schemas.microsoft.com/office/powerpoint/2010/main" val="47830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270" y="0"/>
            <a:ext cx="501545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270" y="0"/>
            <a:ext cx="5015459"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270" y="0"/>
            <a:ext cx="5015459"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270" y="0"/>
            <a:ext cx="5015459"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4270" y="0"/>
            <a:ext cx="5015459" cy="6858000"/>
          </a:xfrm>
          <a:prstGeom prst="rect">
            <a:avLst/>
          </a:prstGeom>
        </p:spPr>
      </p:pic>
    </p:spTree>
    <p:extLst>
      <p:ext uri="{BB962C8B-B14F-4D97-AF65-F5344CB8AC3E}">
        <p14:creationId xmlns:p14="http://schemas.microsoft.com/office/powerpoint/2010/main" val="116597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26"/>
          <p:cNvSpPr txBox="1">
            <a:spLocks noChangeArrowheads="1"/>
          </p:cNvSpPr>
          <p:nvPr/>
        </p:nvSpPr>
        <p:spPr bwMode="auto">
          <a:xfrm>
            <a:off x="640479" y="2391017"/>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smtClean="0">
                <a:ln>
                  <a:noFill/>
                </a:ln>
                <a:solidFill>
                  <a:srgbClr val="FF3300"/>
                </a:solidFill>
                <a:uLnTx/>
                <a:uFillTx/>
                <a:latin typeface="Arial Black" panose="020B0A04020102020204" pitchFamily="34" charset="0"/>
                <a:cs typeface="Arial"/>
              </a:rPr>
              <a:t>What is necessary to become a Latent Print Examiner? </a:t>
            </a:r>
          </a:p>
        </p:txBody>
      </p:sp>
      <p:sp>
        <p:nvSpPr>
          <p:cNvPr id="6" name="Rectangle 1027"/>
          <p:cNvSpPr txBox="1">
            <a:spLocks noChangeArrowheads="1"/>
          </p:cNvSpPr>
          <p:nvPr/>
        </p:nvSpPr>
        <p:spPr bwMode="auto">
          <a:xfrm>
            <a:off x="1190445" y="3950461"/>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Currently no degree in “latent prints”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Educational backgrounds are diverse</a:t>
            </a:r>
            <a:r>
              <a:rPr lang="en-US" altLang="en-US" sz="2000" kern="0" dirty="0">
                <a:solidFill>
                  <a:srgbClr val="FFFFFF"/>
                </a:solidFill>
                <a:latin typeface="Arial Black" panose="020B0A04020102020204" pitchFamily="34" charset="0"/>
                <a:cs typeface="Arial"/>
              </a:rPr>
              <a:t> </a:t>
            </a:r>
            <a:r>
              <a:rPr lang="en-US" altLang="en-US" sz="2000" kern="0" dirty="0" smtClean="0">
                <a:solidFill>
                  <a:srgbClr val="FFFFFF"/>
                </a:solidFill>
                <a:latin typeface="Arial Black" panose="020B0A04020102020204" pitchFamily="34" charset="0"/>
                <a:cs typeface="Arial"/>
              </a:rPr>
              <a:t>but</a:t>
            </a: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 usually a 4 year science degree is required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Non-standardized</a:t>
            </a:r>
            <a:r>
              <a:rPr kumimoji="0" lang="en-US" altLang="en-US" sz="2000" b="0" i="0" u="none" strike="noStrike" kern="0" cap="none" spc="0" normalizeH="0" noProof="0" dirty="0" smtClean="0">
                <a:ln>
                  <a:noFill/>
                </a:ln>
                <a:solidFill>
                  <a:srgbClr val="FFFFFF"/>
                </a:solidFill>
                <a:effectLst/>
                <a:uLnTx/>
                <a:uFillTx/>
                <a:latin typeface="Arial Black" panose="020B0A04020102020204" pitchFamily="34" charset="0"/>
                <a:cs typeface="Arial"/>
              </a:rPr>
              <a:t> training in the U.S.</a:t>
            </a: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Civilian v. </a:t>
            </a:r>
            <a:r>
              <a:rPr kumimoji="0" lang="en-US" altLang="en-US" sz="2000" b="0" i="0" u="none" strike="noStrike" kern="0" cap="none" spc="0" normalizeH="0" baseline="0" noProof="0" dirty="0" smtClean="0">
                <a:ln>
                  <a:noFill/>
                </a:ln>
                <a:solidFill>
                  <a:srgbClr val="003399"/>
                </a:solidFill>
                <a:effectLst/>
                <a:uLnTx/>
                <a:uFillTx/>
                <a:latin typeface="Arial Black" panose="020B0A04020102020204" pitchFamily="34" charset="0"/>
                <a:cs typeface="Arial"/>
              </a:rPr>
              <a:t>Officer</a:t>
            </a:r>
            <a:r>
              <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rPr>
              <a:t> (different requirements)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en-US" sz="2000" kern="0" dirty="0" smtClean="0">
                <a:solidFill>
                  <a:srgbClr val="FFFFFF"/>
                </a:solidFill>
                <a:latin typeface="Arial Black" panose="020B0A04020102020204" pitchFamily="34" charset="0"/>
                <a:cs typeface="Arial"/>
              </a:rPr>
              <a:t>Is the agency accredited? </a:t>
            </a:r>
            <a:endParaRPr kumimoji="0" lang="en-US" altLang="en-US" sz="2000" b="0" i="0" u="none" strike="noStrike" kern="0" cap="none" spc="0" normalizeH="0" baseline="0" noProof="0" dirty="0" smtClean="0">
              <a:ln>
                <a:noFill/>
              </a:ln>
              <a:solidFill>
                <a:srgbClr val="FFFFFF"/>
              </a:solidFill>
              <a:effectLst/>
              <a:uLnTx/>
              <a:uFillTx/>
              <a:latin typeface="Arial Black" panose="020B0A04020102020204" pitchFamily="34" charset="0"/>
              <a:cs typeface="Arial"/>
            </a:endParaRPr>
          </a:p>
        </p:txBody>
      </p:sp>
      <p:pic>
        <p:nvPicPr>
          <p:cNvPr id="5" name="Picture 8" descr="FSNS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562600"/>
            <a:ext cx="1600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224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idx="4294967295"/>
          </p:nvPr>
        </p:nvSpPr>
        <p:spPr>
          <a:xfrm>
            <a:off x="585989" y="505409"/>
            <a:ext cx="8229600" cy="1143000"/>
          </a:xfrm>
        </p:spPr>
        <p:txBody>
          <a:bodyPr anchor="b"/>
          <a:lstStyle/>
          <a:p>
            <a:r>
              <a:rPr lang="en-US" altLang="en-US" sz="2000" dirty="0" smtClean="0">
                <a:solidFill>
                  <a:srgbClr val="FF3300"/>
                </a:solidFill>
                <a:latin typeface="Arial Black" panose="020B0A04020102020204" pitchFamily="34" charset="0"/>
              </a:rPr>
              <a:t>Though you may sometimes come across a chart like this, it is an incomplete way of describing the evidence</a:t>
            </a:r>
            <a:endParaRPr lang="en-US" altLang="en-US" sz="2000" dirty="0">
              <a:solidFill>
                <a:srgbClr val="FFFF00"/>
              </a:solidFill>
              <a:latin typeface="Arial Black" panose="020B0A040201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943" y="1854558"/>
            <a:ext cx="6183692" cy="4421340"/>
          </a:xfrm>
          <a:prstGeom prst="rect">
            <a:avLst/>
          </a:prstGeom>
        </p:spPr>
      </p:pic>
    </p:spTree>
    <p:extLst>
      <p:ext uri="{BB962C8B-B14F-4D97-AF65-F5344CB8AC3E}">
        <p14:creationId xmlns:p14="http://schemas.microsoft.com/office/powerpoint/2010/main" val="29676210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en-US" altLang="en-US" dirty="0">
                <a:solidFill>
                  <a:srgbClr val="FF3300"/>
                </a:solidFill>
                <a:latin typeface="Arial Black" panose="020B0A04020102020204" pitchFamily="34" charset="0"/>
              </a:rPr>
              <a:t>Level Two Detail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2041833"/>
            <a:ext cx="4064000" cy="3891934"/>
          </a:xfrm>
          <a:prstGeom prst="rect">
            <a:avLst/>
          </a:prstGeom>
        </p:spPr>
      </p:pic>
    </p:spTree>
    <p:extLst>
      <p:ext uri="{BB962C8B-B14F-4D97-AF65-F5344CB8AC3E}">
        <p14:creationId xmlns:p14="http://schemas.microsoft.com/office/powerpoint/2010/main" val="273132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en-US" altLang="en-US" dirty="0">
                <a:solidFill>
                  <a:srgbClr val="FF3300"/>
                </a:solidFill>
                <a:latin typeface="Arial Black" panose="020B0A04020102020204" pitchFamily="34" charset="0"/>
              </a:rPr>
              <a:t>Level Two Detail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400" y="1989956"/>
            <a:ext cx="4013200" cy="3843288"/>
          </a:xfrm>
          <a:prstGeom prst="rect">
            <a:avLst/>
          </a:prstGeom>
        </p:spPr>
      </p:pic>
    </p:spTree>
    <p:extLst>
      <p:ext uri="{BB962C8B-B14F-4D97-AF65-F5344CB8AC3E}">
        <p14:creationId xmlns:p14="http://schemas.microsoft.com/office/powerpoint/2010/main" val="15059481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533400" y="0"/>
            <a:ext cx="8229600" cy="1143000"/>
          </a:xfrm>
        </p:spPr>
        <p:txBody>
          <a:bodyPr anchor="b"/>
          <a:lstStyle/>
          <a:p>
            <a:r>
              <a:rPr lang="en-US" altLang="en-US" sz="3600">
                <a:solidFill>
                  <a:srgbClr val="FF3300"/>
                </a:solidFill>
              </a:rPr>
              <a:t>Level Two Detail – </a:t>
            </a:r>
            <a:r>
              <a:rPr lang="en-US" altLang="en-US" sz="3600">
                <a:solidFill>
                  <a:schemeClr val="hlink"/>
                </a:solidFill>
              </a:rPr>
              <a:t>mapping ridge paths</a:t>
            </a:r>
          </a:p>
        </p:txBody>
      </p:sp>
      <p:pic>
        <p:nvPicPr>
          <p:cNvPr id="355331" name="Picture 3" descr="road map intersection d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0"/>
            <a:ext cx="4559300" cy="4559300"/>
          </a:xfrm>
          <a:prstGeom prst="rect">
            <a:avLst/>
          </a:prstGeom>
          <a:noFill/>
          <a:extLst>
            <a:ext uri="{909E8E84-426E-40DD-AFC4-6F175D3DCCD1}">
              <a14:hiddenFill xmlns:a14="http://schemas.microsoft.com/office/drawing/2010/main">
                <a:solidFill>
                  <a:srgbClr val="FFFFFF"/>
                </a:solidFill>
              </a14:hiddenFill>
            </a:ext>
          </a:extLst>
        </p:spPr>
      </p:pic>
      <p:sp>
        <p:nvSpPr>
          <p:cNvPr id="355332" name="Text Box 4"/>
          <p:cNvSpPr txBox="1">
            <a:spLocks noChangeArrowheads="1"/>
          </p:cNvSpPr>
          <p:nvPr/>
        </p:nvSpPr>
        <p:spPr bwMode="auto">
          <a:xfrm>
            <a:off x="2209800" y="5867400"/>
            <a:ext cx="4953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smtClean="0">
                <a:solidFill>
                  <a:srgbClr val="66CCFF"/>
                </a:solidFill>
              </a:rPr>
              <a:t>Looking at the number of Minutiae only</a:t>
            </a:r>
          </a:p>
        </p:txBody>
      </p:sp>
    </p:spTree>
    <p:extLst>
      <p:ext uri="{BB962C8B-B14F-4D97-AF65-F5344CB8AC3E}">
        <p14:creationId xmlns:p14="http://schemas.microsoft.com/office/powerpoint/2010/main" val="616819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idx="4294967295"/>
          </p:nvPr>
        </p:nvSpPr>
        <p:spPr>
          <a:xfrm>
            <a:off x="533400" y="0"/>
            <a:ext cx="8229600" cy="1143000"/>
          </a:xfrm>
        </p:spPr>
        <p:txBody>
          <a:bodyPr anchor="b"/>
          <a:lstStyle/>
          <a:p>
            <a:r>
              <a:rPr lang="en-US" altLang="en-US" sz="3600">
                <a:solidFill>
                  <a:srgbClr val="FF3300"/>
                </a:solidFill>
              </a:rPr>
              <a:t>Level Two Detail – </a:t>
            </a:r>
            <a:r>
              <a:rPr lang="en-US" altLang="en-US" sz="3600">
                <a:solidFill>
                  <a:schemeClr val="hlink"/>
                </a:solidFill>
              </a:rPr>
              <a:t>mapping ridge paths</a:t>
            </a:r>
          </a:p>
        </p:txBody>
      </p:sp>
      <p:sp>
        <p:nvSpPr>
          <p:cNvPr id="356355" name="Text Box 3"/>
          <p:cNvSpPr txBox="1">
            <a:spLocks noChangeArrowheads="1"/>
          </p:cNvSpPr>
          <p:nvPr/>
        </p:nvSpPr>
        <p:spPr bwMode="auto">
          <a:xfrm>
            <a:off x="2286000" y="5562600"/>
            <a:ext cx="4800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smtClean="0">
                <a:solidFill>
                  <a:srgbClr val="66CCFF"/>
                </a:solidFill>
              </a:rPr>
              <a:t>Road map 1 – “ridges” with minutiae</a:t>
            </a:r>
          </a:p>
        </p:txBody>
      </p:sp>
      <p:pic>
        <p:nvPicPr>
          <p:cNvPr id="356356" name="Picture 4" descr="road 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350" y="1149350"/>
            <a:ext cx="45593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920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idx="4294967295"/>
          </p:nvPr>
        </p:nvSpPr>
        <p:spPr>
          <a:xfrm>
            <a:off x="533400" y="0"/>
            <a:ext cx="8229600" cy="1143000"/>
          </a:xfrm>
        </p:spPr>
        <p:txBody>
          <a:bodyPr anchor="b"/>
          <a:lstStyle/>
          <a:p>
            <a:r>
              <a:rPr lang="en-US" altLang="en-US" sz="3600">
                <a:solidFill>
                  <a:srgbClr val="FF3300"/>
                </a:solidFill>
              </a:rPr>
              <a:t>Level Two Detail – </a:t>
            </a:r>
            <a:r>
              <a:rPr lang="en-US" altLang="en-US" sz="3600">
                <a:solidFill>
                  <a:schemeClr val="hlink"/>
                </a:solidFill>
              </a:rPr>
              <a:t>mapping ridge paths</a:t>
            </a:r>
          </a:p>
        </p:txBody>
      </p:sp>
      <p:sp>
        <p:nvSpPr>
          <p:cNvPr id="357379" name="Text Box 3"/>
          <p:cNvSpPr txBox="1">
            <a:spLocks noChangeArrowheads="1"/>
          </p:cNvSpPr>
          <p:nvPr/>
        </p:nvSpPr>
        <p:spPr bwMode="auto">
          <a:xfrm>
            <a:off x="1752600" y="5562600"/>
            <a:ext cx="6172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smtClean="0">
                <a:solidFill>
                  <a:srgbClr val="00FF00"/>
                </a:solidFill>
              </a:rPr>
              <a:t>Road map 2</a:t>
            </a:r>
            <a:r>
              <a:rPr lang="en-US" altLang="en-US" sz="3200" baseline="-25000" smtClean="0">
                <a:solidFill>
                  <a:srgbClr val="66CCFF"/>
                </a:solidFill>
              </a:rPr>
              <a:t> – same number of minutiae in same location but </a:t>
            </a:r>
            <a:r>
              <a:rPr lang="en-US" altLang="en-US" sz="3200" i="1" baseline="-25000" smtClean="0">
                <a:solidFill>
                  <a:srgbClr val="66CCFF"/>
                </a:solidFill>
              </a:rPr>
              <a:t>very</a:t>
            </a:r>
            <a:r>
              <a:rPr lang="en-US" altLang="en-US" sz="3200" baseline="-25000" smtClean="0">
                <a:solidFill>
                  <a:srgbClr val="66CCFF"/>
                </a:solidFill>
              </a:rPr>
              <a:t> different “ridge paths”</a:t>
            </a:r>
          </a:p>
        </p:txBody>
      </p:sp>
      <p:pic>
        <p:nvPicPr>
          <p:cNvPr id="357380" name="Picture 4" descr="road 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0"/>
            <a:ext cx="4191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913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494763" y="309093"/>
            <a:ext cx="8229600" cy="1143000"/>
          </a:xfrm>
        </p:spPr>
        <p:txBody>
          <a:bodyPr anchor="b"/>
          <a:lstStyle/>
          <a:p>
            <a:r>
              <a:rPr lang="en-US" altLang="en-US" sz="2800" dirty="0">
                <a:solidFill>
                  <a:srgbClr val="FF3300"/>
                </a:solidFill>
                <a:latin typeface="Arial Black" panose="020B0A04020102020204" pitchFamily="34" charset="0"/>
              </a:rPr>
              <a:t>Level Two Detail – </a:t>
            </a:r>
            <a:r>
              <a:rPr lang="en-US" altLang="en-US" sz="2800" dirty="0">
                <a:solidFill>
                  <a:schemeClr val="hlink"/>
                </a:solidFill>
                <a:latin typeface="Arial Black" panose="020B0A04020102020204" pitchFamily="34" charset="0"/>
              </a:rPr>
              <a:t>mapping ridge paths</a:t>
            </a:r>
          </a:p>
        </p:txBody>
      </p:sp>
      <p:pic>
        <p:nvPicPr>
          <p:cNvPr id="353283" name="Picture 3" descr="aerial-river-me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57400"/>
            <a:ext cx="5791200"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380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idx="4294967295"/>
          </p:nvPr>
        </p:nvSpPr>
        <p:spPr>
          <a:xfrm>
            <a:off x="533400" y="0"/>
            <a:ext cx="8229600" cy="1143000"/>
          </a:xfrm>
        </p:spPr>
        <p:txBody>
          <a:bodyPr anchor="b"/>
          <a:lstStyle/>
          <a:p>
            <a:r>
              <a:rPr lang="en-US" altLang="en-US" sz="3600" dirty="0">
                <a:solidFill>
                  <a:srgbClr val="FF3300"/>
                </a:solidFill>
              </a:rPr>
              <a:t>Level Two Detail – </a:t>
            </a:r>
            <a:r>
              <a:rPr lang="en-US" altLang="en-US" sz="3600" dirty="0">
                <a:solidFill>
                  <a:schemeClr val="hlink"/>
                </a:solidFill>
              </a:rPr>
              <a:t>mapping ridge paths</a:t>
            </a:r>
          </a:p>
        </p:txBody>
      </p:sp>
      <p:pic>
        <p:nvPicPr>
          <p:cNvPr id="354307" name="Picture 3" descr="Downtow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52600"/>
            <a:ext cx="4906963" cy="481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047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idx="4294967295"/>
          </p:nvPr>
        </p:nvSpPr>
        <p:spPr>
          <a:xfrm>
            <a:off x="533400" y="0"/>
            <a:ext cx="8229600" cy="1143000"/>
          </a:xfrm>
        </p:spPr>
        <p:txBody>
          <a:bodyPr anchor="b"/>
          <a:lstStyle/>
          <a:p>
            <a:r>
              <a:rPr lang="en-US" altLang="en-US" sz="3600" dirty="0">
                <a:solidFill>
                  <a:srgbClr val="FF3300"/>
                </a:solidFill>
              </a:rPr>
              <a:t>Level Two Detail – </a:t>
            </a:r>
            <a:r>
              <a:rPr lang="en-US" altLang="en-US" sz="3600" dirty="0">
                <a:solidFill>
                  <a:schemeClr val="hlink"/>
                </a:solidFill>
              </a:rPr>
              <a:t>mapping ridge paths</a:t>
            </a:r>
          </a:p>
        </p:txBody>
      </p:sp>
      <p:pic>
        <p:nvPicPr>
          <p:cNvPr id="2" name="Picture 1"/>
          <p:cNvPicPr>
            <a:picLocks noChangeAspect="1"/>
          </p:cNvPicPr>
          <p:nvPr/>
        </p:nvPicPr>
        <p:blipFill rotWithShape="1">
          <a:blip r:embed="rId2"/>
          <a:srcRect l="24085" t="18749" r="25988" b="17189"/>
          <a:stretch/>
        </p:blipFill>
        <p:spPr>
          <a:xfrm>
            <a:off x="1297547" y="1609054"/>
            <a:ext cx="6496050" cy="4686300"/>
          </a:xfrm>
          <a:prstGeom prst="rect">
            <a:avLst/>
          </a:prstGeom>
        </p:spPr>
      </p:pic>
    </p:spTree>
    <p:extLst>
      <p:ext uri="{BB962C8B-B14F-4D97-AF65-F5344CB8AC3E}">
        <p14:creationId xmlns:p14="http://schemas.microsoft.com/office/powerpoint/2010/main" val="17158752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4916" name="Picture 4" descr="ridge pat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524000"/>
            <a:ext cx="4724400" cy="4524375"/>
          </a:xfrm>
          <a:prstGeom prst="rect">
            <a:avLst/>
          </a:prstGeom>
          <a:noFill/>
          <a:extLst>
            <a:ext uri="{909E8E84-426E-40DD-AFC4-6F175D3DCCD1}">
              <a14:hiddenFill xmlns:a14="http://schemas.microsoft.com/office/drawing/2010/main">
                <a:solidFill>
                  <a:srgbClr val="FFFFFF"/>
                </a:solidFill>
              </a14:hiddenFill>
            </a:ext>
          </a:extLst>
        </p:spPr>
      </p:pic>
      <p:sp>
        <p:nvSpPr>
          <p:cNvPr id="294917" name="Text Box 5"/>
          <p:cNvSpPr txBox="1">
            <a:spLocks noChangeArrowheads="1"/>
          </p:cNvSpPr>
          <p:nvPr/>
        </p:nvSpPr>
        <p:spPr bwMode="auto">
          <a:xfrm>
            <a:off x="381000" y="2819400"/>
            <a:ext cx="3200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dirty="0" smtClean="0">
                <a:solidFill>
                  <a:srgbClr val="FFFF00"/>
                </a:solidFill>
              </a:rPr>
              <a:t>It’s about ridges, not just minutiae</a:t>
            </a:r>
          </a:p>
        </p:txBody>
      </p:sp>
      <p:sp>
        <p:nvSpPr>
          <p:cNvPr id="5" name="Rectangle 2"/>
          <p:cNvSpPr txBox="1">
            <a:spLocks noChangeArrowheads="1"/>
          </p:cNvSpPr>
          <p:nvPr/>
        </p:nvSpPr>
        <p:spPr>
          <a:xfrm>
            <a:off x="457200" y="645343"/>
            <a:ext cx="8229600" cy="11430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mtClean="0">
                <a:solidFill>
                  <a:srgbClr val="FF3300"/>
                </a:solidFill>
                <a:latin typeface="Arial Black" panose="020B0A04020102020204" pitchFamily="34" charset="0"/>
              </a:rPr>
              <a:t>Level Two Detail</a:t>
            </a:r>
            <a:endParaRPr lang="en-US" altLang="en-US" dirty="0" smtClean="0">
              <a:solidFill>
                <a:srgbClr val="FF3300"/>
              </a:solidFill>
              <a:latin typeface="Arial Black" panose="020B0A04020102020204" pitchFamily="34" charset="0"/>
            </a:endParaRPr>
          </a:p>
        </p:txBody>
      </p:sp>
    </p:spTree>
    <p:extLst>
      <p:ext uri="{BB962C8B-B14F-4D97-AF65-F5344CB8AC3E}">
        <p14:creationId xmlns:p14="http://schemas.microsoft.com/office/powerpoint/2010/main" val="1089557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464700" y="207614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smtClean="0">
                <a:ln>
                  <a:noFill/>
                </a:ln>
                <a:solidFill>
                  <a:srgbClr val="FF3300"/>
                </a:solidFill>
                <a:effectLst/>
                <a:uLnTx/>
                <a:uFillTx/>
                <a:latin typeface="Arial"/>
                <a:ea typeface="+mj-ea"/>
                <a:cs typeface="Arial"/>
              </a:rPr>
              <a:t>The </a:t>
            </a:r>
            <a:r>
              <a:rPr kumimoji="0" lang="en-US" altLang="en-US" sz="2400" b="0" i="0" u="none" strike="noStrike" kern="0" cap="none" spc="0" normalizeH="0" baseline="0" noProof="0" dirty="0" smtClean="0">
                <a:ln>
                  <a:noFill/>
                </a:ln>
                <a:solidFill>
                  <a:srgbClr val="FFFF00"/>
                </a:solidFill>
                <a:effectLst/>
                <a:uLnTx/>
                <a:uFillTx/>
                <a:latin typeface="Arial"/>
                <a:ea typeface="+mj-ea"/>
                <a:cs typeface="Arial"/>
              </a:rPr>
              <a:t>TWO MAIN PREMISES</a:t>
            </a:r>
            <a:r>
              <a:rPr kumimoji="0" lang="en-US" altLang="en-US" sz="2400" b="0" i="0" u="none" strike="noStrike" kern="0" cap="none" spc="0" normalizeH="0" baseline="0" noProof="0" dirty="0" smtClean="0">
                <a:ln>
                  <a:noFill/>
                </a:ln>
                <a:solidFill>
                  <a:srgbClr val="FF3300"/>
                </a:solidFill>
                <a:effectLst/>
                <a:uLnTx/>
                <a:uFillTx/>
                <a:latin typeface="Arial"/>
                <a:ea typeface="+mj-ea"/>
                <a:cs typeface="Arial"/>
              </a:rPr>
              <a:t> that allow friction</a:t>
            </a:r>
            <a:r>
              <a:rPr kumimoji="0" lang="en-US" altLang="en-US" sz="2400" b="0" i="0" u="none" strike="noStrike" kern="0" cap="none" spc="0" normalizeH="0" noProof="0" dirty="0" smtClean="0">
                <a:ln>
                  <a:noFill/>
                </a:ln>
                <a:solidFill>
                  <a:srgbClr val="FF3300"/>
                </a:solidFill>
                <a:effectLst/>
                <a:uLnTx/>
                <a:uFillTx/>
                <a:latin typeface="Arial"/>
                <a:ea typeface="+mj-ea"/>
                <a:cs typeface="Arial"/>
              </a:rPr>
              <a:t> ridge skin (FRS)</a:t>
            </a:r>
            <a:r>
              <a:rPr kumimoji="0" lang="en-US" altLang="en-US" sz="2400" b="0" i="0" u="none" strike="noStrike" kern="0" cap="none" spc="0" normalizeH="0" baseline="0" noProof="0" dirty="0" smtClean="0">
                <a:ln>
                  <a:noFill/>
                </a:ln>
                <a:solidFill>
                  <a:srgbClr val="FF3300"/>
                </a:solidFill>
                <a:effectLst/>
                <a:uLnTx/>
                <a:uFillTx/>
                <a:latin typeface="Arial"/>
                <a:ea typeface="+mj-ea"/>
                <a:cs typeface="Arial"/>
              </a:rPr>
              <a:t> to be used as a means for identification</a:t>
            </a:r>
          </a:p>
        </p:txBody>
      </p:sp>
      <p:sp>
        <p:nvSpPr>
          <p:cNvPr id="6" name="Text Box 9"/>
          <p:cNvSpPr txBox="1">
            <a:spLocks noChangeArrowheads="1"/>
          </p:cNvSpPr>
          <p:nvPr/>
        </p:nvSpPr>
        <p:spPr bwMode="auto">
          <a:xfrm>
            <a:off x="1029902" y="3374385"/>
            <a:ext cx="289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400" i="0" dirty="0" smtClean="0">
                <a:solidFill>
                  <a:srgbClr val="FFFF00"/>
                </a:solidFill>
                <a:latin typeface="Arial Black" panose="020B0A04020102020204" pitchFamily="34" charset="0"/>
              </a:rPr>
              <a:t>PERSISTENT</a:t>
            </a:r>
          </a:p>
        </p:txBody>
      </p:sp>
      <p:sp>
        <p:nvSpPr>
          <p:cNvPr id="7" name="Text Box 7"/>
          <p:cNvSpPr txBox="1">
            <a:spLocks noChangeArrowheads="1"/>
          </p:cNvSpPr>
          <p:nvPr/>
        </p:nvSpPr>
        <p:spPr bwMode="auto">
          <a:xfrm>
            <a:off x="5706625" y="3219142"/>
            <a:ext cx="2987675" cy="129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i="1">
                <a:solidFill>
                  <a:schemeClr val="tx1"/>
                </a:solidFill>
                <a:latin typeface="Arial" panose="020B0604020202020204" pitchFamily="34" charset="0"/>
                <a:cs typeface="Arial" panose="020B0604020202020204" pitchFamily="34" charset="0"/>
              </a:defRPr>
            </a:lvl1pPr>
            <a:lvl2pPr marL="742950" indent="-285750" eaLnBrk="0" hangingPunct="0">
              <a:defRPr i="1">
                <a:solidFill>
                  <a:schemeClr val="tx1"/>
                </a:solidFill>
                <a:latin typeface="Arial" panose="020B0604020202020204" pitchFamily="34" charset="0"/>
                <a:cs typeface="Arial" panose="020B0604020202020204" pitchFamily="34" charset="0"/>
              </a:defRPr>
            </a:lvl2pPr>
            <a:lvl3pPr marL="1143000" indent="-228600" eaLnBrk="0" hangingPunct="0">
              <a:defRPr i="1">
                <a:solidFill>
                  <a:schemeClr val="tx1"/>
                </a:solidFill>
                <a:latin typeface="Arial" panose="020B0604020202020204" pitchFamily="34" charset="0"/>
                <a:cs typeface="Arial" panose="020B0604020202020204" pitchFamily="34" charset="0"/>
              </a:defRPr>
            </a:lvl3pPr>
            <a:lvl4pPr marL="1600200" indent="-228600" eaLnBrk="0" hangingPunct="0">
              <a:defRPr i="1">
                <a:solidFill>
                  <a:schemeClr val="tx1"/>
                </a:solidFill>
                <a:latin typeface="Arial" panose="020B0604020202020204" pitchFamily="34" charset="0"/>
                <a:cs typeface="Arial" panose="020B0604020202020204" pitchFamily="34" charset="0"/>
              </a:defRPr>
            </a:lvl4pPr>
            <a:lvl5pPr marL="2057400" indent="-228600" eaLnBrk="0" hangingPunct="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chemeClr val="accent1"/>
              </a:buClr>
            </a:pPr>
            <a:r>
              <a:rPr lang="en-US" altLang="en-US" sz="1600" i="0" dirty="0" smtClean="0">
                <a:solidFill>
                  <a:srgbClr val="FFFF00"/>
                </a:solidFill>
                <a:latin typeface="Arial Black" panose="020B0A04020102020204" pitchFamily="34" charset="0"/>
              </a:rPr>
              <a:t>HIGHLY VARIABLE</a:t>
            </a:r>
          </a:p>
          <a:p>
            <a:pPr algn="ctr" eaLnBrk="1" hangingPunct="1">
              <a:spcBef>
                <a:spcPct val="20000"/>
              </a:spcBef>
              <a:buClr>
                <a:schemeClr val="accent1"/>
              </a:buClr>
            </a:pPr>
            <a:r>
              <a:rPr lang="en-US" altLang="en-US" sz="1600" i="0" dirty="0" smtClean="0">
                <a:solidFill>
                  <a:srgbClr val="FFFF00"/>
                </a:solidFill>
                <a:latin typeface="Arial Black" panose="020B0A04020102020204" pitchFamily="34" charset="0"/>
              </a:rPr>
              <a:t>&amp;</a:t>
            </a:r>
          </a:p>
          <a:p>
            <a:pPr algn="ctr" eaLnBrk="1" hangingPunct="1">
              <a:spcBef>
                <a:spcPct val="20000"/>
              </a:spcBef>
              <a:buClr>
                <a:schemeClr val="accent1"/>
              </a:buClr>
            </a:pPr>
            <a:r>
              <a:rPr lang="en-US" altLang="en-US" sz="1600" i="0" dirty="0" smtClean="0">
                <a:solidFill>
                  <a:srgbClr val="FFFF00"/>
                </a:solidFill>
                <a:latin typeface="Arial Black" panose="020B0A04020102020204" pitchFamily="34" charset="0"/>
              </a:rPr>
              <a:t>DISTINCT</a:t>
            </a:r>
            <a:endParaRPr lang="en-US" altLang="en-US" sz="1600" i="0" dirty="0">
              <a:solidFill>
                <a:srgbClr val="FFFF00"/>
              </a:solidFill>
              <a:latin typeface="Arial Black" panose="020B0A04020102020204" pitchFamily="34" charset="0"/>
            </a:endParaRPr>
          </a:p>
          <a:p>
            <a:pPr algn="ctr" eaLnBrk="1" hangingPunct="1"/>
            <a:endParaRPr lang="en-US" altLang="en-US" sz="2400" i="0" dirty="0">
              <a:solidFill>
                <a:srgbClr val="FFFF00"/>
              </a:solidFill>
              <a:latin typeface="Arial Black" panose="020B0A04020102020204" pitchFamily="34" charset="0"/>
            </a:endParaRPr>
          </a:p>
        </p:txBody>
      </p:sp>
      <p:sp>
        <p:nvSpPr>
          <p:cNvPr id="9" name="Rectangle 3"/>
          <p:cNvSpPr txBox="1">
            <a:spLocks noChangeArrowheads="1"/>
          </p:cNvSpPr>
          <p:nvPr/>
        </p:nvSpPr>
        <p:spPr bwMode="auto">
          <a:xfrm>
            <a:off x="363023" y="3738255"/>
            <a:ext cx="4676955" cy="404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000" b="0" i="0" u="none" strike="noStrike" kern="0" cap="none" spc="0" normalizeH="0" baseline="0" noProof="0" dirty="0" smtClean="0">
              <a:ln>
                <a:noFill/>
              </a:ln>
              <a:solidFill>
                <a:srgbClr val="FF0000"/>
              </a:solidFill>
              <a:effectLst/>
              <a:uLnTx/>
              <a:uFillTx/>
              <a:latin typeface="Arial"/>
              <a:ea typeface="+mn-ea"/>
              <a:cs typeface="Arial"/>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Formed during 3</a:t>
            </a:r>
            <a:r>
              <a:rPr kumimoji="0" lang="en-US" altLang="en-US" sz="2000" b="0" i="0" u="none" strike="noStrike" kern="0" cap="none" spc="0" normalizeH="0" baseline="30000" noProof="0" dirty="0" smtClean="0">
                <a:ln>
                  <a:noFill/>
                </a:ln>
                <a:solidFill>
                  <a:srgbClr val="FFFFFF"/>
                </a:solidFill>
                <a:effectLst/>
                <a:uLnTx/>
                <a:uFillTx/>
                <a:latin typeface="Arial"/>
                <a:ea typeface="+mn-ea"/>
                <a:cs typeface="Arial"/>
              </a:rPr>
              <a:t>rd</a:t>
            </a: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 to 4</a:t>
            </a:r>
            <a:r>
              <a:rPr kumimoji="0" lang="en-US" altLang="en-US" sz="2000" b="0" i="0" u="none" strike="noStrike" kern="0" cap="none" spc="0" normalizeH="0" baseline="30000" noProof="0" dirty="0" smtClean="0">
                <a:ln>
                  <a:noFill/>
                </a:ln>
                <a:solidFill>
                  <a:srgbClr val="FFFFFF"/>
                </a:solidFill>
                <a:effectLst/>
                <a:uLnTx/>
                <a:uFillTx/>
                <a:latin typeface="Arial"/>
                <a:ea typeface="+mn-ea"/>
                <a:cs typeface="Arial"/>
              </a:rPr>
              <a:t>th</a:t>
            </a: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 month of fetal development</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000" b="0" i="0" u="none" strike="noStrike" kern="0" cap="none" spc="0" normalizeH="0" baseline="0" noProof="0" dirty="0" smtClean="0">
              <a:ln>
                <a:noFill/>
              </a:ln>
              <a:solidFill>
                <a:srgbClr val="FFFFFF"/>
              </a:solidFill>
              <a:effectLst/>
              <a:uLnTx/>
              <a:uFillTx/>
              <a:latin typeface="Arial"/>
              <a:ea typeface="+mn-ea"/>
              <a:cs typeface="Arial"/>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Arrangement of ridges remain consistent through life, except if there is injury to the basal layer of the epidermis</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0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1" name="Rectangle 4"/>
          <p:cNvSpPr txBox="1">
            <a:spLocks noChangeArrowheads="1"/>
          </p:cNvSpPr>
          <p:nvPr/>
        </p:nvSpPr>
        <p:spPr bwMode="auto">
          <a:xfrm>
            <a:off x="5258667" y="4289255"/>
            <a:ext cx="4077268" cy="270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0" cap="none" spc="0" normalizeH="0" baseline="0" noProof="0" dirty="0" smtClean="0">
                <a:ln>
                  <a:noFill/>
                </a:ln>
                <a:solidFill>
                  <a:srgbClr val="FFFFFF"/>
                </a:solidFill>
                <a:effectLst/>
                <a:uLnTx/>
                <a:uFillTx/>
                <a:latin typeface="Arial"/>
                <a:ea typeface="+mn-ea"/>
                <a:cs typeface="Arial"/>
              </a:rPr>
              <a:t>Dif</a:t>
            </a: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ferential growth of ridge </a:t>
            </a: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units</a:t>
            </a:r>
          </a:p>
          <a:p>
            <a:pPr marL="0" marR="0" lvl="0" indent="0" algn="l" defTabSz="914400" rtl="0" eaLnBrk="1" fontAlgn="base" latinLnBrk="0" hangingPunct="1">
              <a:lnSpc>
                <a:spcPct val="100000"/>
              </a:lnSpc>
              <a:spcBef>
                <a:spcPct val="20000"/>
              </a:spcBef>
              <a:spcAft>
                <a:spcPct val="0"/>
              </a:spcAft>
              <a:buClrTx/>
              <a:buSzTx/>
              <a:buNone/>
              <a:tabLst/>
              <a:defRPr/>
            </a:pPr>
            <a:endParaRPr kumimoji="0" lang="en-US" altLang="en-US" sz="2000" b="0" i="0" u="none" strike="noStrike" kern="0" cap="none" spc="0" normalizeH="0" baseline="0" noProof="0" dirty="0" smtClean="0">
              <a:ln>
                <a:noFill/>
              </a:ln>
              <a:solidFill>
                <a:srgbClr val="FFFFFF"/>
              </a:solidFill>
              <a:effectLst/>
              <a:uLnTx/>
              <a:uFillTx/>
              <a:latin typeface="Arial"/>
              <a:ea typeface="+mn-ea"/>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0" cap="none" spc="0" normalizeH="0" baseline="0" noProof="0" dirty="0" smtClean="0">
                <a:ln>
                  <a:noFill/>
                </a:ln>
                <a:solidFill>
                  <a:srgbClr val="FFFFFF"/>
                </a:solidFill>
                <a:effectLst/>
                <a:uLnTx/>
                <a:uFillTx/>
                <a:latin typeface="Arial"/>
                <a:ea typeface="+mn-ea"/>
                <a:cs typeface="Arial"/>
              </a:rPr>
              <a:t>Ridge arrangements are not predictable</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0" cap="none" spc="0" normalizeH="0" baseline="0" noProof="0" dirty="0" smtClean="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8141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645343"/>
            <a:ext cx="8229600" cy="11430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dirty="0" smtClean="0">
                <a:solidFill>
                  <a:srgbClr val="FF3300"/>
                </a:solidFill>
                <a:latin typeface="Arial Black" panose="020B0A04020102020204" pitchFamily="34" charset="0"/>
              </a:rPr>
              <a:t>Level Two Detail</a:t>
            </a:r>
          </a:p>
        </p:txBody>
      </p:sp>
      <p:sp>
        <p:nvSpPr>
          <p:cNvPr id="3" name="TextBox 2"/>
          <p:cNvSpPr txBox="1"/>
          <p:nvPr/>
        </p:nvSpPr>
        <p:spPr>
          <a:xfrm>
            <a:off x="457200" y="3181082"/>
            <a:ext cx="2891307" cy="923330"/>
          </a:xfrm>
          <a:prstGeom prst="rect">
            <a:avLst/>
          </a:prstGeom>
          <a:noFill/>
        </p:spPr>
        <p:txBody>
          <a:bodyPr wrap="square" rtlCol="0">
            <a:spAutoFit/>
          </a:bodyPr>
          <a:lstStyle/>
          <a:p>
            <a:pPr algn="ctr"/>
            <a:r>
              <a:rPr lang="en-US" dirty="0" smtClean="0">
                <a:latin typeface="Arial Black" panose="020B0A04020102020204" pitchFamily="34" charset="0"/>
              </a:rPr>
              <a:t>continuous ridges and the sequence of the arrangement</a:t>
            </a:r>
            <a:endParaRPr lang="en-US" dirty="0">
              <a:latin typeface="Arial Black" panose="020B0A040201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200" y="1582685"/>
            <a:ext cx="4673600" cy="4475724"/>
          </a:xfrm>
          <a:prstGeom prst="rect">
            <a:avLst/>
          </a:prstGeom>
        </p:spPr>
      </p:pic>
    </p:spTree>
    <p:extLst>
      <p:ext uri="{BB962C8B-B14F-4D97-AF65-F5344CB8AC3E}">
        <p14:creationId xmlns:p14="http://schemas.microsoft.com/office/powerpoint/2010/main" val="3796225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7" name="Picture 3" descr="H:\SU presentation\1 different 3rd level 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151563"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457200" y="645343"/>
            <a:ext cx="8229600" cy="11430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dirty="0" smtClean="0">
                <a:solidFill>
                  <a:srgbClr val="FF3300"/>
                </a:solidFill>
                <a:latin typeface="Arial Black" panose="020B0A04020102020204" pitchFamily="34" charset="0"/>
              </a:rPr>
              <a:t>Level Three Detail</a:t>
            </a:r>
          </a:p>
        </p:txBody>
      </p:sp>
    </p:spTree>
    <p:extLst>
      <p:ext uri="{BB962C8B-B14F-4D97-AF65-F5344CB8AC3E}">
        <p14:creationId xmlns:p14="http://schemas.microsoft.com/office/powerpoint/2010/main" val="33540894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1" name="Picture 3" descr="H:\SU presentation\1 3rd outlin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438400"/>
            <a:ext cx="39147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57200" y="645343"/>
            <a:ext cx="8229600" cy="11430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dirty="0" smtClean="0">
                <a:solidFill>
                  <a:srgbClr val="FF3300"/>
                </a:solidFill>
                <a:latin typeface="Arial Black" panose="020B0A04020102020204" pitchFamily="34" charset="0"/>
              </a:rPr>
              <a:t>Level Three Detail</a:t>
            </a:r>
          </a:p>
        </p:txBody>
      </p:sp>
    </p:spTree>
    <p:extLst>
      <p:ext uri="{BB962C8B-B14F-4D97-AF65-F5344CB8AC3E}">
        <p14:creationId xmlns:p14="http://schemas.microsoft.com/office/powerpoint/2010/main" val="27544337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645343"/>
            <a:ext cx="8229600" cy="11430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dirty="0" smtClean="0">
                <a:solidFill>
                  <a:srgbClr val="FF3300"/>
                </a:solidFill>
                <a:latin typeface="Arial Black" panose="020B0A04020102020204" pitchFamily="34" charset="0"/>
              </a:rPr>
              <a:t>Level Three Detail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601053"/>
            <a:ext cx="4775200" cy="4570294"/>
          </a:xfrm>
          <a:prstGeom prst="rect">
            <a:avLst/>
          </a:prstGeom>
        </p:spPr>
      </p:pic>
    </p:spTree>
    <p:extLst>
      <p:ext uri="{BB962C8B-B14F-4D97-AF65-F5344CB8AC3E}">
        <p14:creationId xmlns:p14="http://schemas.microsoft.com/office/powerpoint/2010/main" val="20798306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3716246" y="3705422"/>
            <a:ext cx="630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Quantity</a:t>
            </a:r>
          </a:p>
        </p:txBody>
      </p:sp>
    </p:spTree>
    <p:extLst>
      <p:ext uri="{BB962C8B-B14F-4D97-AF65-F5344CB8AC3E}">
        <p14:creationId xmlns:p14="http://schemas.microsoft.com/office/powerpoint/2010/main" val="2786375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533"/>
          <a:stretch/>
        </p:blipFill>
        <p:spPr>
          <a:xfrm>
            <a:off x="2898819" y="1690352"/>
            <a:ext cx="3489102" cy="3489102"/>
          </a:xfrm>
          <a:prstGeom prst="rect">
            <a:avLst/>
          </a:prstGeom>
        </p:spPr>
      </p:pic>
    </p:spTree>
    <p:extLst>
      <p:ext uri="{BB962C8B-B14F-4D97-AF65-F5344CB8AC3E}">
        <p14:creationId xmlns:p14="http://schemas.microsoft.com/office/powerpoint/2010/main" val="9471118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07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9077" y="1320800"/>
            <a:ext cx="6385846" cy="4216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076" y="1320800"/>
            <a:ext cx="6385848" cy="4216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076" y="1320800"/>
            <a:ext cx="6385848" cy="42164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9076" y="1320800"/>
            <a:ext cx="6385848" cy="421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9078" y="1320801"/>
            <a:ext cx="6385844" cy="421639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9077" y="1320800"/>
            <a:ext cx="6385846" cy="42164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9077" y="1320800"/>
            <a:ext cx="6385846" cy="4216400"/>
          </a:xfrm>
          <a:prstGeom prst="rect">
            <a:avLst/>
          </a:prstGeom>
        </p:spPr>
      </p:pic>
    </p:spTree>
    <p:extLst>
      <p:ext uri="{BB962C8B-B14F-4D97-AF65-F5344CB8AC3E}">
        <p14:creationId xmlns:p14="http://schemas.microsoft.com/office/powerpoint/2010/main" val="329387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890" t="4671" r="-218" b="4754"/>
          <a:stretch/>
        </p:blipFill>
        <p:spPr>
          <a:xfrm>
            <a:off x="2021983" y="929089"/>
            <a:ext cx="5520408" cy="4995193"/>
          </a:xfrm>
          <a:prstGeom prst="rect">
            <a:avLst/>
          </a:prstGeom>
        </p:spPr>
      </p:pic>
    </p:spTree>
    <p:extLst>
      <p:ext uri="{BB962C8B-B14F-4D97-AF65-F5344CB8AC3E}">
        <p14:creationId xmlns:p14="http://schemas.microsoft.com/office/powerpoint/2010/main" val="19388846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subst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1754187"/>
            <a:ext cx="4038600" cy="3502025"/>
          </a:xfrm>
          <a:prstGeom prst="rect">
            <a:avLst/>
          </a:prstGeom>
          <a:noFill/>
          <a:extLst>
            <a:ext uri="{909E8E84-426E-40DD-AFC4-6F175D3DCCD1}">
              <a14:hiddenFill xmlns:a14="http://schemas.microsoft.com/office/drawing/2010/main">
                <a:solidFill>
                  <a:srgbClr val="FFFFFF"/>
                </a:solidFill>
              </a14:hiddenFill>
            </a:ext>
          </a:extLst>
        </p:spPr>
      </p:pic>
      <p:sp>
        <p:nvSpPr>
          <p:cNvPr id="318467" name="Text Box 3"/>
          <p:cNvSpPr txBox="1">
            <a:spLocks noChangeArrowheads="1"/>
          </p:cNvSpPr>
          <p:nvPr/>
        </p:nvSpPr>
        <p:spPr bwMode="auto">
          <a:xfrm>
            <a:off x="1524000" y="1676400"/>
            <a:ext cx="2743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smtClean="0">
                <a:solidFill>
                  <a:srgbClr val="FFFFFF"/>
                </a:solidFill>
              </a:rPr>
              <a:t>Anatomical aspects</a:t>
            </a:r>
          </a:p>
        </p:txBody>
      </p:sp>
      <p:sp>
        <p:nvSpPr>
          <p:cNvPr id="318468" name="Text Box 4"/>
          <p:cNvSpPr txBox="1">
            <a:spLocks noChangeArrowheads="1"/>
          </p:cNvSpPr>
          <p:nvPr/>
        </p:nvSpPr>
        <p:spPr bwMode="auto">
          <a:xfrm>
            <a:off x="2286000" y="4930775"/>
            <a:ext cx="14478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dirty="0" smtClean="0">
                <a:solidFill>
                  <a:srgbClr val="FFFFFF"/>
                </a:solidFill>
              </a:rPr>
              <a:t>Substrate</a:t>
            </a:r>
          </a:p>
        </p:txBody>
      </p:sp>
      <p:sp>
        <p:nvSpPr>
          <p:cNvPr id="318469" name="Text Box 5"/>
          <p:cNvSpPr txBox="1">
            <a:spLocks noChangeArrowheads="1"/>
          </p:cNvSpPr>
          <p:nvPr/>
        </p:nvSpPr>
        <p:spPr bwMode="auto">
          <a:xfrm>
            <a:off x="1447800" y="3736494"/>
            <a:ext cx="2819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smtClean="0">
                <a:solidFill>
                  <a:srgbClr val="FFFFFF"/>
                </a:solidFill>
              </a:rPr>
              <a:t>Development medium</a:t>
            </a:r>
          </a:p>
        </p:txBody>
      </p:sp>
      <p:sp>
        <p:nvSpPr>
          <p:cNvPr id="318470" name="Text Box 6"/>
          <p:cNvSpPr txBox="1">
            <a:spLocks noChangeArrowheads="1"/>
          </p:cNvSpPr>
          <p:nvPr/>
        </p:nvSpPr>
        <p:spPr bwMode="auto">
          <a:xfrm>
            <a:off x="1600200" y="2505221"/>
            <a:ext cx="3810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dirty="0" smtClean="0">
                <a:solidFill>
                  <a:srgbClr val="FFFFFF"/>
                </a:solidFill>
              </a:rPr>
              <a:t>Lateral Movement</a:t>
            </a:r>
          </a:p>
        </p:txBody>
      </p:sp>
      <p:sp>
        <p:nvSpPr>
          <p:cNvPr id="318471" name="Text Box 7"/>
          <p:cNvSpPr txBox="1">
            <a:spLocks noChangeArrowheads="1"/>
          </p:cNvSpPr>
          <p:nvPr/>
        </p:nvSpPr>
        <p:spPr bwMode="auto">
          <a:xfrm>
            <a:off x="1524000" y="3127856"/>
            <a:ext cx="3048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dirty="0" smtClean="0">
                <a:solidFill>
                  <a:srgbClr val="FFFFFF"/>
                </a:solidFill>
              </a:rPr>
              <a:t>Deposition pressure</a:t>
            </a:r>
          </a:p>
        </p:txBody>
      </p:sp>
      <p:sp>
        <p:nvSpPr>
          <p:cNvPr id="318472" name="Text Box 8"/>
          <p:cNvSpPr txBox="1">
            <a:spLocks noChangeArrowheads="1"/>
          </p:cNvSpPr>
          <p:nvPr/>
        </p:nvSpPr>
        <p:spPr bwMode="auto">
          <a:xfrm>
            <a:off x="2438400" y="4400294"/>
            <a:ext cx="1905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smtClean="0">
                <a:solidFill>
                  <a:srgbClr val="FFFFFF"/>
                </a:solidFill>
              </a:rPr>
              <a:t>Matrix</a:t>
            </a:r>
          </a:p>
        </p:txBody>
      </p:sp>
      <p:sp>
        <p:nvSpPr>
          <p:cNvPr id="318473" name="Text Box 9"/>
          <p:cNvSpPr txBox="1">
            <a:spLocks noChangeArrowheads="1"/>
          </p:cNvSpPr>
          <p:nvPr/>
        </p:nvSpPr>
        <p:spPr bwMode="auto">
          <a:xfrm>
            <a:off x="1828800" y="718239"/>
            <a:ext cx="630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Elements of a Latent Print</a:t>
            </a:r>
          </a:p>
        </p:txBody>
      </p:sp>
      <p:sp>
        <p:nvSpPr>
          <p:cNvPr id="318476" name="Text Box 12"/>
          <p:cNvSpPr txBox="1">
            <a:spLocks noChangeArrowheads="1"/>
          </p:cNvSpPr>
          <p:nvPr/>
        </p:nvSpPr>
        <p:spPr bwMode="auto">
          <a:xfrm>
            <a:off x="4648200" y="5497803"/>
            <a:ext cx="39624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aseline="-25000" dirty="0" err="1" smtClean="0">
                <a:solidFill>
                  <a:srgbClr val="FFFFFF"/>
                </a:solidFill>
              </a:rPr>
              <a:t>Ashbaugh</a:t>
            </a:r>
            <a:r>
              <a:rPr lang="en-US" altLang="en-US" baseline="-25000" dirty="0" smtClean="0">
                <a:solidFill>
                  <a:srgbClr val="FFFFFF"/>
                </a:solidFill>
              </a:rPr>
              <a:t>, D.R. (1999). Quantitative-Qualitative Friction Ridge Analysis: An Introduction Basic and Advanced </a:t>
            </a:r>
            <a:r>
              <a:rPr lang="en-US" altLang="en-US" baseline="-25000" dirty="0" err="1" smtClean="0">
                <a:solidFill>
                  <a:srgbClr val="FFFFFF"/>
                </a:solidFill>
              </a:rPr>
              <a:t>Ridgeology</a:t>
            </a:r>
            <a:r>
              <a:rPr lang="en-US" altLang="en-US" baseline="-25000" dirty="0" smtClean="0">
                <a:solidFill>
                  <a:srgbClr val="FFFFFF"/>
                </a:solidFill>
              </a:rPr>
              <a:t>; CRC Press, New York, NY. </a:t>
            </a:r>
          </a:p>
        </p:txBody>
      </p:sp>
      <p:sp>
        <p:nvSpPr>
          <p:cNvPr id="318477" name="Line 13"/>
          <p:cNvSpPr>
            <a:spLocks noChangeShapeType="1"/>
          </p:cNvSpPr>
          <p:nvPr/>
        </p:nvSpPr>
        <p:spPr bwMode="auto">
          <a:xfrm>
            <a:off x="4038600" y="2057400"/>
            <a:ext cx="1066800" cy="5334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78" name="Line 14"/>
          <p:cNvSpPr>
            <a:spLocks noChangeShapeType="1"/>
          </p:cNvSpPr>
          <p:nvPr/>
        </p:nvSpPr>
        <p:spPr bwMode="auto">
          <a:xfrm>
            <a:off x="4038600" y="2940421"/>
            <a:ext cx="1676400" cy="2286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79" name="Line 15"/>
          <p:cNvSpPr>
            <a:spLocks noChangeShapeType="1"/>
          </p:cNvSpPr>
          <p:nvPr/>
        </p:nvSpPr>
        <p:spPr bwMode="auto">
          <a:xfrm>
            <a:off x="4114800" y="3471730"/>
            <a:ext cx="2057400" cy="3810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80" name="Line 16"/>
          <p:cNvSpPr>
            <a:spLocks noChangeShapeType="1"/>
          </p:cNvSpPr>
          <p:nvPr/>
        </p:nvSpPr>
        <p:spPr bwMode="auto">
          <a:xfrm>
            <a:off x="4267200" y="4106976"/>
            <a:ext cx="1066800" cy="5334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81" name="Line 17"/>
          <p:cNvSpPr>
            <a:spLocks noChangeShapeType="1"/>
          </p:cNvSpPr>
          <p:nvPr/>
        </p:nvSpPr>
        <p:spPr bwMode="auto">
          <a:xfrm>
            <a:off x="3390900" y="4722813"/>
            <a:ext cx="2590800" cy="1524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82" name="Line 18"/>
          <p:cNvSpPr>
            <a:spLocks noChangeShapeType="1"/>
          </p:cNvSpPr>
          <p:nvPr/>
        </p:nvSpPr>
        <p:spPr bwMode="auto">
          <a:xfrm flipV="1">
            <a:off x="3638550" y="5163064"/>
            <a:ext cx="1447800" cy="762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Tree>
    <p:extLst>
      <p:ext uri="{BB962C8B-B14F-4D97-AF65-F5344CB8AC3E}">
        <p14:creationId xmlns:p14="http://schemas.microsoft.com/office/powerpoint/2010/main" val="2177780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FSNS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700" y="5122863"/>
            <a:ext cx="22733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1026"/>
          <p:cNvSpPr>
            <a:spLocks noChangeArrowheads="1"/>
          </p:cNvSpPr>
          <p:nvPr/>
        </p:nvSpPr>
        <p:spPr bwMode="auto">
          <a:xfrm>
            <a:off x="457200" y="2667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baseline="0" dirty="0" smtClean="0">
                <a:solidFill>
                  <a:srgbClr val="FF3300"/>
                </a:solidFill>
                <a:latin typeface="Arial Black" panose="020B0A04020102020204" pitchFamily="34" charset="0"/>
              </a:rPr>
              <a:t>What is a </a:t>
            </a:r>
            <a:r>
              <a:rPr lang="en-US" altLang="en-US" i="1" baseline="0" dirty="0" smtClean="0">
                <a:solidFill>
                  <a:srgbClr val="FFFF00"/>
                </a:solidFill>
                <a:latin typeface="Arial Black" panose="020B0A04020102020204" pitchFamily="34" charset="0"/>
              </a:rPr>
              <a:t>latent print </a:t>
            </a:r>
            <a:r>
              <a:rPr lang="en-US" altLang="en-US" baseline="0" dirty="0" smtClean="0">
                <a:solidFill>
                  <a:srgbClr val="FF3300"/>
                </a:solidFill>
                <a:latin typeface="Arial Black" panose="020B0A04020102020204" pitchFamily="34" charset="0"/>
              </a:rPr>
              <a:t>? </a:t>
            </a:r>
          </a:p>
        </p:txBody>
      </p:sp>
      <p:sp>
        <p:nvSpPr>
          <p:cNvPr id="7" name="Rectangle 1026"/>
          <p:cNvSpPr txBox="1">
            <a:spLocks noChangeArrowheads="1"/>
          </p:cNvSpPr>
          <p:nvPr/>
        </p:nvSpPr>
        <p:spPr bwMode="auto">
          <a:xfrm>
            <a:off x="0" y="3352800"/>
            <a:ext cx="937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smtClean="0">
                <a:ln>
                  <a:noFill/>
                </a:ln>
                <a:solidFill>
                  <a:srgbClr val="FFFF00"/>
                </a:solidFill>
                <a:effectLst/>
                <a:uLnTx/>
                <a:uFillTx/>
                <a:latin typeface="Arial Black" panose="020B0A04020102020204" pitchFamily="34" charset="0"/>
                <a:cs typeface="Arial"/>
              </a:rPr>
              <a:t>Latent:</a:t>
            </a:r>
            <a:r>
              <a:rPr kumimoji="0" lang="en-US" altLang="en-US" sz="2400" b="0" i="0" u="none" strike="noStrike" kern="0" cap="none" spc="0" normalizeH="0" baseline="0" noProof="0" dirty="0" smtClean="0">
                <a:ln>
                  <a:noFill/>
                </a:ln>
                <a:solidFill>
                  <a:srgbClr val="E3EBF1"/>
                </a:solidFill>
                <a:effectLst/>
                <a:uLnTx/>
                <a:uFillTx/>
                <a:latin typeface="Arial Black" panose="020B0A04020102020204" pitchFamily="34" charset="0"/>
                <a:cs typeface="Arial"/>
              </a:rPr>
              <a:t> from the Latin ‘</a:t>
            </a:r>
            <a:r>
              <a:rPr kumimoji="0" lang="en-US" altLang="en-US" sz="2400" b="0" i="0" u="none" strike="noStrike" kern="0" cap="none" spc="0" normalizeH="0" baseline="0" noProof="0" dirty="0" err="1" smtClean="0">
                <a:ln>
                  <a:noFill/>
                </a:ln>
                <a:solidFill>
                  <a:srgbClr val="66CCFF"/>
                </a:solidFill>
                <a:effectLst/>
                <a:uLnTx/>
                <a:uFillTx/>
                <a:latin typeface="Arial Black" panose="020B0A04020102020204" pitchFamily="34" charset="0"/>
                <a:cs typeface="Arial"/>
              </a:rPr>
              <a:t>latens</a:t>
            </a:r>
            <a:r>
              <a:rPr kumimoji="0" lang="en-US" altLang="en-US" sz="2400" b="0" i="0" u="none" strike="noStrike" kern="0" cap="none" spc="0" normalizeH="0" baseline="0" noProof="0" dirty="0" smtClean="0">
                <a:ln>
                  <a:noFill/>
                </a:ln>
                <a:solidFill>
                  <a:srgbClr val="E3EBF1"/>
                </a:solidFill>
                <a:effectLst/>
                <a:uLnTx/>
                <a:uFillTx/>
                <a:latin typeface="Arial Black" panose="020B0A04020102020204" pitchFamily="34" charset="0"/>
                <a:cs typeface="Arial"/>
              </a:rPr>
              <a:t>’ - to lie hidden</a:t>
            </a:r>
          </a:p>
        </p:txBody>
      </p:sp>
    </p:spTree>
    <p:extLst>
      <p:ext uri="{BB962C8B-B14F-4D97-AF65-F5344CB8AC3E}">
        <p14:creationId xmlns:p14="http://schemas.microsoft.com/office/powerpoint/2010/main" val="21172788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73" name="Text Box 9"/>
          <p:cNvSpPr txBox="1">
            <a:spLocks noChangeArrowheads="1"/>
          </p:cNvSpPr>
          <p:nvPr/>
        </p:nvSpPr>
        <p:spPr bwMode="auto">
          <a:xfrm>
            <a:off x="1838079" y="714522"/>
            <a:ext cx="630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aseline="-25000" dirty="0" smtClean="0">
                <a:solidFill>
                  <a:srgbClr val="FF3300"/>
                </a:solidFill>
                <a:latin typeface="Arial Black" panose="020B0A04020102020204" pitchFamily="34" charset="0"/>
              </a:rPr>
              <a:t>Elements of a Latent Print</a:t>
            </a:r>
          </a:p>
        </p:txBody>
      </p:sp>
      <p:pic>
        <p:nvPicPr>
          <p:cNvPr id="318466" name="Picture 2" descr="subst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1754187"/>
            <a:ext cx="4038600" cy="3502025"/>
          </a:xfrm>
          <a:prstGeom prst="rect">
            <a:avLst/>
          </a:prstGeom>
          <a:noFill/>
          <a:extLst>
            <a:ext uri="{909E8E84-426E-40DD-AFC4-6F175D3DCCD1}">
              <a14:hiddenFill xmlns:a14="http://schemas.microsoft.com/office/drawing/2010/main">
                <a:solidFill>
                  <a:srgbClr val="FFFFFF"/>
                </a:solidFill>
              </a14:hiddenFill>
            </a:ext>
          </a:extLst>
        </p:spPr>
      </p:pic>
      <p:sp>
        <p:nvSpPr>
          <p:cNvPr id="318467" name="Text Box 3"/>
          <p:cNvSpPr txBox="1">
            <a:spLocks noChangeArrowheads="1"/>
          </p:cNvSpPr>
          <p:nvPr/>
        </p:nvSpPr>
        <p:spPr bwMode="auto">
          <a:xfrm>
            <a:off x="1524000" y="1676400"/>
            <a:ext cx="2743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dirty="0" smtClean="0">
                <a:solidFill>
                  <a:srgbClr val="FFFFFF"/>
                </a:solidFill>
              </a:rPr>
              <a:t>Anatomical aspects</a:t>
            </a:r>
          </a:p>
        </p:txBody>
      </p:sp>
      <p:sp>
        <p:nvSpPr>
          <p:cNvPr id="318468" name="Text Box 4"/>
          <p:cNvSpPr txBox="1">
            <a:spLocks noChangeArrowheads="1"/>
          </p:cNvSpPr>
          <p:nvPr/>
        </p:nvSpPr>
        <p:spPr bwMode="auto">
          <a:xfrm>
            <a:off x="2286000" y="4930775"/>
            <a:ext cx="14478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dirty="0" smtClean="0">
                <a:solidFill>
                  <a:srgbClr val="FFFFFF"/>
                </a:solidFill>
              </a:rPr>
              <a:t>Substrate</a:t>
            </a:r>
          </a:p>
        </p:txBody>
      </p:sp>
      <p:sp>
        <p:nvSpPr>
          <p:cNvPr id="318469" name="Text Box 5"/>
          <p:cNvSpPr txBox="1">
            <a:spLocks noChangeArrowheads="1"/>
          </p:cNvSpPr>
          <p:nvPr/>
        </p:nvSpPr>
        <p:spPr bwMode="auto">
          <a:xfrm>
            <a:off x="1447800" y="3736494"/>
            <a:ext cx="2819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smtClean="0">
                <a:solidFill>
                  <a:srgbClr val="FFFFFF"/>
                </a:solidFill>
              </a:rPr>
              <a:t>Development medium</a:t>
            </a:r>
          </a:p>
        </p:txBody>
      </p:sp>
      <p:sp>
        <p:nvSpPr>
          <p:cNvPr id="318470" name="Text Box 6"/>
          <p:cNvSpPr txBox="1">
            <a:spLocks noChangeArrowheads="1"/>
          </p:cNvSpPr>
          <p:nvPr/>
        </p:nvSpPr>
        <p:spPr bwMode="auto">
          <a:xfrm>
            <a:off x="1600200" y="2505221"/>
            <a:ext cx="3810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dirty="0" smtClean="0">
                <a:solidFill>
                  <a:srgbClr val="FFFFFF"/>
                </a:solidFill>
              </a:rPr>
              <a:t>Lateral Movement</a:t>
            </a:r>
          </a:p>
        </p:txBody>
      </p:sp>
      <p:sp>
        <p:nvSpPr>
          <p:cNvPr id="318471" name="Text Box 7"/>
          <p:cNvSpPr txBox="1">
            <a:spLocks noChangeArrowheads="1"/>
          </p:cNvSpPr>
          <p:nvPr/>
        </p:nvSpPr>
        <p:spPr bwMode="auto">
          <a:xfrm>
            <a:off x="1524000" y="3127856"/>
            <a:ext cx="3048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dirty="0" smtClean="0">
                <a:solidFill>
                  <a:srgbClr val="FFFFFF"/>
                </a:solidFill>
              </a:rPr>
              <a:t>Deposition pressure</a:t>
            </a:r>
          </a:p>
        </p:txBody>
      </p:sp>
      <p:sp>
        <p:nvSpPr>
          <p:cNvPr id="318472" name="Text Box 8"/>
          <p:cNvSpPr txBox="1">
            <a:spLocks noChangeArrowheads="1"/>
          </p:cNvSpPr>
          <p:nvPr/>
        </p:nvSpPr>
        <p:spPr bwMode="auto">
          <a:xfrm>
            <a:off x="2438400" y="4400294"/>
            <a:ext cx="1905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aseline="-25000" smtClean="0">
                <a:solidFill>
                  <a:srgbClr val="FFFFFF"/>
                </a:solidFill>
              </a:rPr>
              <a:t>Matrix</a:t>
            </a:r>
          </a:p>
        </p:txBody>
      </p:sp>
      <p:sp>
        <p:nvSpPr>
          <p:cNvPr id="318476" name="Text Box 12"/>
          <p:cNvSpPr txBox="1">
            <a:spLocks noChangeArrowheads="1"/>
          </p:cNvSpPr>
          <p:nvPr/>
        </p:nvSpPr>
        <p:spPr bwMode="auto">
          <a:xfrm>
            <a:off x="4648200" y="5497803"/>
            <a:ext cx="39624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aseline="-25000" dirty="0" err="1" smtClean="0">
                <a:solidFill>
                  <a:srgbClr val="FFFFFF"/>
                </a:solidFill>
              </a:rPr>
              <a:t>Ashbaugh</a:t>
            </a:r>
            <a:r>
              <a:rPr lang="en-US" altLang="en-US" baseline="-25000" dirty="0" smtClean="0">
                <a:solidFill>
                  <a:srgbClr val="FFFFFF"/>
                </a:solidFill>
              </a:rPr>
              <a:t>, D.R. (1999). Quantitative-Qualitative Friction Ridge Analysis: An Introduction Basic and Advanced </a:t>
            </a:r>
            <a:r>
              <a:rPr lang="en-US" altLang="en-US" baseline="-25000" dirty="0" err="1" smtClean="0">
                <a:solidFill>
                  <a:srgbClr val="FFFFFF"/>
                </a:solidFill>
              </a:rPr>
              <a:t>Ridgeology</a:t>
            </a:r>
            <a:r>
              <a:rPr lang="en-US" altLang="en-US" baseline="-25000" dirty="0" smtClean="0">
                <a:solidFill>
                  <a:srgbClr val="FFFFFF"/>
                </a:solidFill>
              </a:rPr>
              <a:t>; CRC Press, New York, NY. </a:t>
            </a:r>
          </a:p>
        </p:txBody>
      </p:sp>
      <p:sp>
        <p:nvSpPr>
          <p:cNvPr id="318477" name="Line 13"/>
          <p:cNvSpPr>
            <a:spLocks noChangeShapeType="1"/>
          </p:cNvSpPr>
          <p:nvPr/>
        </p:nvSpPr>
        <p:spPr bwMode="auto">
          <a:xfrm>
            <a:off x="4038600" y="2057400"/>
            <a:ext cx="1066800" cy="5334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78" name="Line 14"/>
          <p:cNvSpPr>
            <a:spLocks noChangeShapeType="1"/>
          </p:cNvSpPr>
          <p:nvPr/>
        </p:nvSpPr>
        <p:spPr bwMode="auto">
          <a:xfrm>
            <a:off x="4038600" y="2940421"/>
            <a:ext cx="1676400" cy="2286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79" name="Line 15"/>
          <p:cNvSpPr>
            <a:spLocks noChangeShapeType="1"/>
          </p:cNvSpPr>
          <p:nvPr/>
        </p:nvSpPr>
        <p:spPr bwMode="auto">
          <a:xfrm>
            <a:off x="4114800" y="3471730"/>
            <a:ext cx="2057400" cy="3810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80" name="Line 16"/>
          <p:cNvSpPr>
            <a:spLocks noChangeShapeType="1"/>
          </p:cNvSpPr>
          <p:nvPr/>
        </p:nvSpPr>
        <p:spPr bwMode="auto">
          <a:xfrm>
            <a:off x="4267200" y="4106976"/>
            <a:ext cx="1066800" cy="5334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81" name="Line 17"/>
          <p:cNvSpPr>
            <a:spLocks noChangeShapeType="1"/>
          </p:cNvSpPr>
          <p:nvPr/>
        </p:nvSpPr>
        <p:spPr bwMode="auto">
          <a:xfrm>
            <a:off x="3390900" y="4722813"/>
            <a:ext cx="2590800" cy="1524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318482" name="Line 18"/>
          <p:cNvSpPr>
            <a:spLocks noChangeShapeType="1"/>
          </p:cNvSpPr>
          <p:nvPr/>
        </p:nvSpPr>
        <p:spPr bwMode="auto">
          <a:xfrm flipV="1">
            <a:off x="3638550" y="5163064"/>
            <a:ext cx="1447800" cy="76200"/>
          </a:xfrm>
          <a:prstGeom prst="line">
            <a:avLst/>
          </a:prstGeom>
          <a:noFill/>
          <a:ln w="508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b="1" baseline="-25000" smtClean="0">
              <a:solidFill>
                <a:srgbClr val="FFFFFF"/>
              </a:solidFill>
            </a:endParaRPr>
          </a:p>
        </p:txBody>
      </p:sp>
      <p:sp>
        <p:nvSpPr>
          <p:cNvPr id="2" name="TextBox 1"/>
          <p:cNvSpPr txBox="1"/>
          <p:nvPr/>
        </p:nvSpPr>
        <p:spPr>
          <a:xfrm>
            <a:off x="701755" y="409435"/>
            <a:ext cx="2994606" cy="2093097"/>
          </a:xfrm>
          <a:prstGeom prst="rect">
            <a:avLst/>
          </a:prstGeom>
          <a:noFill/>
        </p:spPr>
        <p:txBody>
          <a:bodyPr wrap="square" rtlCol="0">
            <a:spAutoFit/>
          </a:bodyPr>
          <a:lstStyle/>
          <a:p>
            <a:endParaRPr lang="en-US" dirty="0"/>
          </a:p>
        </p:txBody>
      </p:sp>
      <p:sp>
        <p:nvSpPr>
          <p:cNvPr id="3" name="Freeform 2"/>
          <p:cNvSpPr>
            <a:spLocks/>
          </p:cNvSpPr>
          <p:nvPr/>
        </p:nvSpPr>
        <p:spPr bwMode="auto">
          <a:xfrm rot="2012333">
            <a:off x="5032406" y="-109127"/>
            <a:ext cx="3155886" cy="2393899"/>
          </a:xfrm>
          <a:custGeom>
            <a:avLst/>
            <a:gdLst>
              <a:gd name="connsiteX0" fmla="*/ 0 w 1120462"/>
              <a:gd name="connsiteY0" fmla="*/ 927279 h 927279"/>
              <a:gd name="connsiteX1" fmla="*/ 257577 w 1120462"/>
              <a:gd name="connsiteY1" fmla="*/ 695459 h 927279"/>
              <a:gd name="connsiteX2" fmla="*/ 540912 w 1120462"/>
              <a:gd name="connsiteY2" fmla="*/ 476519 h 927279"/>
              <a:gd name="connsiteX3" fmla="*/ 631064 w 1120462"/>
              <a:gd name="connsiteY3" fmla="*/ 412124 h 927279"/>
              <a:gd name="connsiteX4" fmla="*/ 669701 w 1120462"/>
              <a:gd name="connsiteY4" fmla="*/ 373488 h 927279"/>
              <a:gd name="connsiteX5" fmla="*/ 965915 w 1120462"/>
              <a:gd name="connsiteY5" fmla="*/ 167426 h 927279"/>
              <a:gd name="connsiteX6" fmla="*/ 1030310 w 1120462"/>
              <a:gd name="connsiteY6" fmla="*/ 77274 h 927279"/>
              <a:gd name="connsiteX7" fmla="*/ 1068946 w 1120462"/>
              <a:gd name="connsiteY7" fmla="*/ 38637 h 927279"/>
              <a:gd name="connsiteX8" fmla="*/ 1120462 w 1120462"/>
              <a:gd name="connsiteY8" fmla="*/ 0 h 9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462" h="927279">
                <a:moveTo>
                  <a:pt x="0" y="927279"/>
                </a:moveTo>
                <a:cubicBezTo>
                  <a:pt x="90467" y="843274"/>
                  <a:pt x="164068" y="768931"/>
                  <a:pt x="257577" y="695459"/>
                </a:cubicBezTo>
                <a:cubicBezTo>
                  <a:pt x="351429" y="621718"/>
                  <a:pt x="443788" y="545894"/>
                  <a:pt x="540912" y="476519"/>
                </a:cubicBezTo>
                <a:cubicBezTo>
                  <a:pt x="570963" y="455054"/>
                  <a:pt x="602227" y="435194"/>
                  <a:pt x="631064" y="412124"/>
                </a:cubicBezTo>
                <a:cubicBezTo>
                  <a:pt x="645286" y="400746"/>
                  <a:pt x="654996" y="384234"/>
                  <a:pt x="669701" y="373488"/>
                </a:cubicBezTo>
                <a:cubicBezTo>
                  <a:pt x="766814" y="302521"/>
                  <a:pt x="965915" y="167426"/>
                  <a:pt x="965915" y="167426"/>
                </a:cubicBezTo>
                <a:cubicBezTo>
                  <a:pt x="986303" y="136844"/>
                  <a:pt x="1006344" y="105234"/>
                  <a:pt x="1030310" y="77274"/>
                </a:cubicBezTo>
                <a:cubicBezTo>
                  <a:pt x="1042163" y="63445"/>
                  <a:pt x="1055117" y="50490"/>
                  <a:pt x="1068946" y="38637"/>
                </a:cubicBezTo>
                <a:cubicBezTo>
                  <a:pt x="1085243" y="24668"/>
                  <a:pt x="1120462" y="0"/>
                  <a:pt x="1120462" y="0"/>
                </a:cubicBezTo>
              </a:path>
            </a:pathLst>
          </a:custGeom>
          <a:solidFill>
            <a:schemeClr val="accent1">
              <a:lumMod val="40000"/>
              <a:lumOff val="60000"/>
            </a:schemeClr>
          </a:solidFill>
          <a:ln w="12700" cap="flat" cmpd="sng" algn="ctr">
            <a:noFill/>
            <a:prstDash val="solid"/>
            <a:round/>
            <a:headEnd type="stealth" w="sm" len="sm"/>
            <a:tailEnd type="none" w="sm" len="sm"/>
          </a:ln>
          <a:effectLst>
            <a:glow>
              <a:schemeClr val="bg2">
                <a:lumMod val="20000"/>
                <a:lumOff val="8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smtClean="0">
              <a:ln>
                <a:noFill/>
              </a:ln>
              <a:solidFill>
                <a:schemeClr val="tx1"/>
              </a:solidFill>
              <a:effectLst/>
              <a:latin typeface="Arial" panose="020B0604020202020204" pitchFamily="34" charset="0"/>
              <a:cs typeface="Arial" panose="020B0604020202020204" pitchFamily="34" charset="0"/>
            </a:endParaRPr>
          </a:p>
        </p:txBody>
      </p:sp>
      <p:sp>
        <p:nvSpPr>
          <p:cNvPr id="4" name="TextBox 3"/>
          <p:cNvSpPr txBox="1"/>
          <p:nvPr/>
        </p:nvSpPr>
        <p:spPr>
          <a:xfrm>
            <a:off x="5112270" y="31255"/>
            <a:ext cx="4296002" cy="1107996"/>
          </a:xfrm>
          <a:prstGeom prst="rect">
            <a:avLst/>
          </a:prstGeom>
          <a:noFill/>
        </p:spPr>
        <p:txBody>
          <a:bodyPr wrap="square" rtlCol="0">
            <a:spAutoFit/>
          </a:bodyPr>
          <a:lstStyle/>
          <a:p>
            <a:r>
              <a:rPr lang="en-US" sz="6600" dirty="0" smtClean="0">
                <a:solidFill>
                  <a:schemeClr val="accent1">
                    <a:lumMod val="40000"/>
                    <a:lumOff val="60000"/>
                  </a:schemeClr>
                </a:solidFill>
                <a:latin typeface="Chiller" panose="04020404031007020602" pitchFamily="82" charset="0"/>
              </a:rPr>
              <a:t>Distortion</a:t>
            </a:r>
            <a:endParaRPr lang="en-US" sz="6600" dirty="0">
              <a:solidFill>
                <a:schemeClr val="accent1">
                  <a:lumMod val="40000"/>
                  <a:lumOff val="60000"/>
                </a:schemeClr>
              </a:solidFill>
              <a:latin typeface="Chiller" panose="04020404031007020602" pitchFamily="82" charset="0"/>
            </a:endParaRPr>
          </a:p>
        </p:txBody>
      </p:sp>
    </p:spTree>
    <p:extLst>
      <p:ext uri="{BB962C8B-B14F-4D97-AF65-F5344CB8AC3E}">
        <p14:creationId xmlns:p14="http://schemas.microsoft.com/office/powerpoint/2010/main" val="20574759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descr="C:\Documents and Settings\hlamull\Desktop\presentation pics\h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85800"/>
            <a:ext cx="3657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7"/>
          <p:cNvSpPr txBox="1">
            <a:spLocks noChangeArrowheads="1"/>
          </p:cNvSpPr>
          <p:nvPr/>
        </p:nvSpPr>
        <p:spPr bwMode="auto">
          <a:xfrm>
            <a:off x="2133600" y="3200400"/>
            <a:ext cx="510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baseline="-25000">
                <a:solidFill>
                  <a:schemeClr val="tx1"/>
                </a:solidFill>
                <a:latin typeface="Arial" panose="020B0604020202020204" pitchFamily="34" charset="0"/>
                <a:cs typeface="Arial" panose="020B0604020202020204" pitchFamily="34" charset="0"/>
              </a:defRPr>
            </a:lvl1pPr>
            <a:lvl2pPr marL="742950" indent="-285750" eaLnBrk="0" hangingPunct="0">
              <a:defRPr baseline="-25000">
                <a:solidFill>
                  <a:schemeClr val="tx1"/>
                </a:solidFill>
                <a:latin typeface="Arial" panose="020B0604020202020204" pitchFamily="34" charset="0"/>
                <a:cs typeface="Arial" panose="020B0604020202020204" pitchFamily="34" charset="0"/>
              </a:defRPr>
            </a:lvl2pPr>
            <a:lvl3pPr marL="1143000" indent="-228600" eaLnBrk="0" hangingPunct="0">
              <a:defRPr baseline="-25000">
                <a:solidFill>
                  <a:schemeClr val="tx1"/>
                </a:solidFill>
                <a:latin typeface="Arial" panose="020B0604020202020204" pitchFamily="34" charset="0"/>
                <a:cs typeface="Arial" panose="020B0604020202020204" pitchFamily="34" charset="0"/>
              </a:defRPr>
            </a:lvl3pPr>
            <a:lvl4pPr marL="1600200" indent="-228600" eaLnBrk="0" hangingPunct="0">
              <a:defRPr baseline="-25000">
                <a:solidFill>
                  <a:schemeClr val="tx1"/>
                </a:solidFill>
                <a:latin typeface="Arial" panose="020B0604020202020204" pitchFamily="34" charset="0"/>
                <a:cs typeface="Arial" panose="020B0604020202020204" pitchFamily="34" charset="0"/>
              </a:defRPr>
            </a:lvl4pPr>
            <a:lvl5pPr marL="2057400" indent="-228600" eaLnBrk="0" hangingPunct="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baseline="0">
                <a:solidFill>
                  <a:srgbClr val="FFFF00"/>
                </a:solidFill>
                <a:latin typeface="Times New Roman" panose="02020603050405020304" pitchFamily="18" charset="0"/>
              </a:rPr>
              <a:t>QUESTIONS?</a:t>
            </a:r>
          </a:p>
        </p:txBody>
      </p:sp>
    </p:spTree>
    <p:extLst>
      <p:ext uri="{BB962C8B-B14F-4D97-AF65-F5344CB8AC3E}">
        <p14:creationId xmlns:p14="http://schemas.microsoft.com/office/powerpoint/2010/main" val="34127164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6" descr="C:\Documents and Settings\hlamull\Desktop\presentation pics\h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85800"/>
            <a:ext cx="3657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7"/>
          <p:cNvSpPr txBox="1">
            <a:spLocks noChangeArrowheads="1"/>
          </p:cNvSpPr>
          <p:nvPr/>
        </p:nvSpPr>
        <p:spPr bwMode="auto">
          <a:xfrm>
            <a:off x="2133600" y="3200400"/>
            <a:ext cx="510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4000" smtClean="0">
                <a:solidFill>
                  <a:srgbClr val="FFFF00"/>
                </a:solidFill>
              </a:rPr>
              <a:t>QUESTIONS?</a:t>
            </a:r>
          </a:p>
        </p:txBody>
      </p:sp>
      <p:sp>
        <p:nvSpPr>
          <p:cNvPr id="2" name="TextBox 1"/>
          <p:cNvSpPr txBox="1"/>
          <p:nvPr/>
        </p:nvSpPr>
        <p:spPr>
          <a:xfrm>
            <a:off x="1840069" y="2951072"/>
            <a:ext cx="5692462" cy="1200329"/>
          </a:xfrm>
          <a:prstGeom prst="rect">
            <a:avLst/>
          </a:prstGeom>
          <a:ln>
            <a:solidFill>
              <a:srgbClr val="00B0F0"/>
            </a:solidFill>
          </a:ln>
        </p:spPr>
        <p:style>
          <a:lnRef idx="0">
            <a:scrgbClr r="0" g="0" b="0"/>
          </a:lnRef>
          <a:fillRef idx="1003">
            <a:schemeClr val="dk2"/>
          </a:fillRef>
          <a:effectRef idx="0">
            <a:scrgbClr r="0" g="0" b="0"/>
          </a:effectRef>
          <a:fontRef idx="major"/>
        </p:style>
        <p:txBody>
          <a:bodyPr wrap="square" rtlCol="0">
            <a:spAutoFit/>
          </a:bodyPr>
          <a:lstStyle/>
          <a:p>
            <a:pPr algn="ctr"/>
            <a:r>
              <a:rPr lang="en-US" sz="7200" dirty="0" smtClean="0">
                <a:solidFill>
                  <a:srgbClr val="FF0000"/>
                </a:solidFill>
                <a:latin typeface="Impact" panose="020B0806030902050204" pitchFamily="34" charset="0"/>
              </a:rPr>
              <a:t>THANK YOU !</a:t>
            </a:r>
            <a:endParaRPr lang="en-US" sz="7200" dirty="0">
              <a:solidFill>
                <a:srgbClr val="FF0000"/>
              </a:solidFill>
              <a:latin typeface="Impact" panose="020B0806030902050204" pitchFamily="34" charset="0"/>
            </a:endParaRPr>
          </a:p>
        </p:txBody>
      </p:sp>
    </p:spTree>
    <p:extLst>
      <p:ext uri="{BB962C8B-B14F-4D97-AF65-F5344CB8AC3E}">
        <p14:creationId xmlns:p14="http://schemas.microsoft.com/office/powerpoint/2010/main" val="343229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remove" nodeType="withEffect">
                                  <p:stCondLst>
                                    <p:cond delay="0"/>
                                  </p:stCondLst>
                                  <p:childTnLst>
                                    <p:animScale>
                                      <p:cBhvr>
                                        <p:cTn id="6" dur="2000" fill="hold"/>
                                        <p:tgtEl>
                                          <p:spTgt spid="2">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ChangeArrowheads="1"/>
          </p:cNvSpPr>
          <p:nvPr/>
        </p:nvSpPr>
        <p:spPr bwMode="auto">
          <a:xfrm>
            <a:off x="3505200" y="1752600"/>
            <a:ext cx="2514600" cy="3886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en-US" smtClean="0">
              <a:solidFill>
                <a:srgbClr val="000000"/>
              </a:solidFill>
            </a:endParaRPr>
          </a:p>
        </p:txBody>
      </p:sp>
      <p:pic>
        <p:nvPicPr>
          <p:cNvPr id="4099" name="Picture 9" descr="fingerprints-on-a-wine-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90191"/>
            <a:ext cx="29702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p:cNvSpPr>
            <a:spLocks noChangeArrowheads="1"/>
          </p:cNvSpPr>
          <p:nvPr/>
        </p:nvSpPr>
        <p:spPr bwMode="auto">
          <a:xfrm>
            <a:off x="1753394" y="1998640"/>
            <a:ext cx="7467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baseline="0" dirty="0" smtClean="0">
                <a:solidFill>
                  <a:srgbClr val="FF3300"/>
                </a:solidFill>
                <a:latin typeface="Impact" panose="020B0806030902050204" pitchFamily="34" charset="0"/>
              </a:rPr>
              <a:t>What is a latent print?</a:t>
            </a:r>
          </a:p>
        </p:txBody>
      </p:sp>
      <p:pic>
        <p:nvPicPr>
          <p:cNvPr id="4102" name="Picture 12" descr="FSNS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911" y="5427662"/>
            <a:ext cx="22733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65" name="Text Box 13"/>
          <p:cNvSpPr txBox="1">
            <a:spLocks noChangeArrowheads="1"/>
          </p:cNvSpPr>
          <p:nvPr/>
        </p:nvSpPr>
        <p:spPr bwMode="auto">
          <a:xfrm>
            <a:off x="3577251" y="3141640"/>
            <a:ext cx="44196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4400" dirty="0" smtClean="0">
                <a:solidFill>
                  <a:srgbClr val="FFFFFF"/>
                </a:solidFill>
              </a:rPr>
              <a:t>Chance impression of  an area of friction ridge skin</a:t>
            </a:r>
          </a:p>
        </p:txBody>
      </p:sp>
      <p:sp>
        <p:nvSpPr>
          <p:cNvPr id="330766" name="Text Box 14"/>
          <p:cNvSpPr txBox="1">
            <a:spLocks noChangeArrowheads="1"/>
          </p:cNvSpPr>
          <p:nvPr/>
        </p:nvSpPr>
        <p:spPr bwMode="auto">
          <a:xfrm>
            <a:off x="3586354" y="4384625"/>
            <a:ext cx="441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dirty="0" smtClean="0">
                <a:solidFill>
                  <a:srgbClr val="FFFFFF"/>
                </a:solidFill>
              </a:rPr>
              <a:t>Aka: </a:t>
            </a:r>
            <a:r>
              <a:rPr lang="en-US" altLang="en-US" b="1" i="1" dirty="0" smtClean="0">
                <a:solidFill>
                  <a:srgbClr val="FFFF00"/>
                </a:solidFill>
              </a:rPr>
              <a:t>any</a:t>
            </a:r>
            <a:r>
              <a:rPr lang="en-US" altLang="en-US" i="1" dirty="0" smtClean="0">
                <a:solidFill>
                  <a:srgbClr val="FFFFFF"/>
                </a:solidFill>
              </a:rPr>
              <a:t> </a:t>
            </a:r>
            <a:r>
              <a:rPr lang="en-US" altLang="en-US" dirty="0" smtClean="0">
                <a:solidFill>
                  <a:srgbClr val="FFFFFF"/>
                </a:solidFill>
              </a:rPr>
              <a:t>fingerprints and </a:t>
            </a:r>
            <a:r>
              <a:rPr lang="en-US" altLang="en-US" dirty="0" err="1" smtClean="0">
                <a:solidFill>
                  <a:srgbClr val="FFFFFF"/>
                </a:solidFill>
              </a:rPr>
              <a:t>palmprints</a:t>
            </a:r>
            <a:r>
              <a:rPr lang="en-US" altLang="en-US" dirty="0" smtClean="0">
                <a:solidFill>
                  <a:srgbClr val="FFFFFF"/>
                </a:solidFill>
              </a:rPr>
              <a:t> (sometimes footprints) recovered from a crime scene</a:t>
            </a:r>
          </a:p>
        </p:txBody>
      </p:sp>
      <p:pic>
        <p:nvPicPr>
          <p:cNvPr id="9" name="Picture 2" descr="bann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01" y="-11026"/>
            <a:ext cx="9159001" cy="22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887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07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0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5" grpId="0"/>
      <p:bldP spid="3307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638177" y="-84133"/>
            <a:ext cx="5971504"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2800" baseline="0" dirty="0" smtClean="0">
                <a:solidFill>
                  <a:srgbClr val="FF3300"/>
                </a:solidFill>
                <a:latin typeface="Arial Black" panose="020B0A04020102020204" pitchFamily="34" charset="0"/>
              </a:rPr>
              <a:t>What is a latent print?</a:t>
            </a:r>
          </a:p>
        </p:txBody>
      </p:sp>
      <p:sp>
        <p:nvSpPr>
          <p:cNvPr id="10243" name="Rectangle 3"/>
          <p:cNvSpPr>
            <a:spLocks noChangeArrowheads="1"/>
          </p:cNvSpPr>
          <p:nvPr/>
        </p:nvSpPr>
        <p:spPr bwMode="auto">
          <a:xfrm>
            <a:off x="3505200" y="1752600"/>
            <a:ext cx="2514600" cy="3886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en-US" smtClean="0">
              <a:solidFill>
                <a:srgbClr val="000000"/>
              </a:solidFill>
            </a:endParaRPr>
          </a:p>
        </p:txBody>
      </p:sp>
      <p:pic>
        <p:nvPicPr>
          <p:cNvPr id="370692" name="Picture 4" descr="1 2nd level 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162" y="1219200"/>
            <a:ext cx="24590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IMG_18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31934"/>
            <a:ext cx="5334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5" name="Text Box 7"/>
          <p:cNvSpPr txBox="1">
            <a:spLocks noChangeArrowheads="1"/>
          </p:cNvSpPr>
          <p:nvPr/>
        </p:nvSpPr>
        <p:spPr bwMode="auto">
          <a:xfrm>
            <a:off x="577850" y="4889877"/>
            <a:ext cx="5867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dirty="0" smtClean="0">
                <a:solidFill>
                  <a:srgbClr val="FFFF00"/>
                </a:solidFill>
                <a:latin typeface="Arial Black" panose="020B0A04020102020204" pitchFamily="34" charset="0"/>
              </a:rPr>
              <a:t>Not able to be seen with the naked eye and usually requires processing to visualize</a:t>
            </a:r>
          </a:p>
        </p:txBody>
      </p:sp>
      <p:pic>
        <p:nvPicPr>
          <p:cNvPr id="10248" name="Picture 9" descr="FSNSS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700" y="5199063"/>
            <a:ext cx="22733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177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kin_closeup"/>
          <p:cNvPicPr>
            <a:picLocks noChangeAspect="1" noChangeArrowheads="1"/>
          </p:cNvPicPr>
          <p:nvPr/>
        </p:nvPicPr>
        <p:blipFill>
          <a:blip r:embed="rId3">
            <a:extLst>
              <a:ext uri="{28A0092B-C50C-407E-A947-70E740481C1C}">
                <a14:useLocalDpi xmlns:a14="http://schemas.microsoft.com/office/drawing/2010/main" val="0"/>
              </a:ext>
            </a:extLst>
          </a:blip>
          <a:srcRect l="1205" t="1537" r="1205"/>
          <a:stretch>
            <a:fillRect/>
          </a:stretch>
        </p:blipFill>
        <p:spPr bwMode="auto">
          <a:xfrm>
            <a:off x="1638299" y="1569961"/>
            <a:ext cx="5901187" cy="466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idx="4294967295"/>
          </p:nvPr>
        </p:nvSpPr>
        <p:spPr>
          <a:xfrm>
            <a:off x="634284" y="228600"/>
            <a:ext cx="7772400" cy="1036561"/>
          </a:xfrm>
        </p:spPr>
        <p:txBody>
          <a:bodyPr anchor="b"/>
          <a:lstStyle/>
          <a:p>
            <a:pPr eaLnBrk="1" hangingPunct="1"/>
            <a:r>
              <a:rPr lang="en-US" altLang="en-US" sz="3200" dirty="0" smtClean="0">
                <a:solidFill>
                  <a:srgbClr val="FF0000"/>
                </a:solidFill>
                <a:latin typeface="Arial Black" panose="020B0A04020102020204" pitchFamily="34" charset="0"/>
              </a:rPr>
              <a:t>Friction Ridge Skin</a:t>
            </a:r>
          </a:p>
        </p:txBody>
      </p:sp>
      <p:sp>
        <p:nvSpPr>
          <p:cNvPr id="165892" name="Oval 4"/>
          <p:cNvSpPr>
            <a:spLocks noChangeArrowheads="1"/>
          </p:cNvSpPr>
          <p:nvPr/>
        </p:nvSpPr>
        <p:spPr bwMode="auto">
          <a:xfrm>
            <a:off x="3124200" y="4191000"/>
            <a:ext cx="533400" cy="381000"/>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en-US" sz="2400" baseline="0" smtClean="0">
              <a:solidFill>
                <a:srgbClr val="000000"/>
              </a:solidFill>
              <a:cs typeface="Arial" panose="020B0604020202020204" pitchFamily="34" charset="0"/>
            </a:endParaRPr>
          </a:p>
        </p:txBody>
      </p:sp>
      <p:sp>
        <p:nvSpPr>
          <p:cNvPr id="165893" name="Line 5"/>
          <p:cNvSpPr>
            <a:spLocks noChangeShapeType="1"/>
          </p:cNvSpPr>
          <p:nvPr/>
        </p:nvSpPr>
        <p:spPr bwMode="auto">
          <a:xfrm flipV="1">
            <a:off x="5105400" y="3048000"/>
            <a:ext cx="838200" cy="6858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algn="ctr" fontAlgn="base">
              <a:spcBef>
                <a:spcPct val="0"/>
              </a:spcBef>
              <a:spcAft>
                <a:spcPct val="0"/>
              </a:spcAft>
            </a:pPr>
            <a:endParaRPr lang="en-US" sz="3200" baseline="-25000" smtClean="0">
              <a:solidFill>
                <a:srgbClr val="000000"/>
              </a:solidFill>
            </a:endParaRPr>
          </a:p>
        </p:txBody>
      </p:sp>
      <p:sp>
        <p:nvSpPr>
          <p:cNvPr id="165894" name="Line 6"/>
          <p:cNvSpPr>
            <a:spLocks noChangeShapeType="1"/>
          </p:cNvSpPr>
          <p:nvPr/>
        </p:nvSpPr>
        <p:spPr bwMode="auto">
          <a:xfrm flipV="1">
            <a:off x="5486400" y="3581400"/>
            <a:ext cx="838200" cy="6858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algn="ctr" fontAlgn="base">
              <a:spcBef>
                <a:spcPct val="0"/>
              </a:spcBef>
              <a:spcAft>
                <a:spcPct val="0"/>
              </a:spcAft>
            </a:pPr>
            <a:endParaRPr lang="en-US" sz="3200" baseline="-25000" smtClean="0">
              <a:solidFill>
                <a:srgbClr val="000000"/>
              </a:solidFill>
            </a:endParaRPr>
          </a:p>
        </p:txBody>
      </p:sp>
      <p:sp>
        <p:nvSpPr>
          <p:cNvPr id="165895" name="Line 7"/>
          <p:cNvSpPr>
            <a:spLocks noChangeShapeType="1"/>
          </p:cNvSpPr>
          <p:nvPr/>
        </p:nvSpPr>
        <p:spPr bwMode="auto">
          <a:xfrm flipV="1">
            <a:off x="3581400" y="3810000"/>
            <a:ext cx="533400" cy="457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pPr algn="ctr" fontAlgn="base">
              <a:spcBef>
                <a:spcPct val="0"/>
              </a:spcBef>
              <a:spcAft>
                <a:spcPct val="0"/>
              </a:spcAft>
            </a:pPr>
            <a:endParaRPr lang="en-US" sz="3200" baseline="-25000" smtClean="0">
              <a:solidFill>
                <a:srgbClr val="000000"/>
              </a:solidFill>
            </a:endParaRPr>
          </a:p>
        </p:txBody>
      </p:sp>
      <p:sp>
        <p:nvSpPr>
          <p:cNvPr id="165896" name="Text Box 8"/>
          <p:cNvSpPr txBox="1">
            <a:spLocks noChangeArrowheads="1"/>
          </p:cNvSpPr>
          <p:nvPr/>
        </p:nvSpPr>
        <p:spPr bwMode="auto">
          <a:xfrm>
            <a:off x="3429000" y="3429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400" baseline="0" smtClean="0">
                <a:solidFill>
                  <a:srgbClr val="FF0000"/>
                </a:solidFill>
                <a:cs typeface="Arial" panose="020B0604020202020204" pitchFamily="34" charset="0"/>
              </a:rPr>
              <a:t>      Pore</a:t>
            </a:r>
          </a:p>
        </p:txBody>
      </p:sp>
      <p:sp>
        <p:nvSpPr>
          <p:cNvPr id="165897" name="Text Box 9"/>
          <p:cNvSpPr txBox="1">
            <a:spLocks noChangeArrowheads="1"/>
          </p:cNvSpPr>
          <p:nvPr/>
        </p:nvSpPr>
        <p:spPr bwMode="auto">
          <a:xfrm>
            <a:off x="5638800" y="2667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400" baseline="0" smtClean="0">
                <a:solidFill>
                  <a:srgbClr val="FF0000"/>
                </a:solidFill>
                <a:cs typeface="Arial" panose="020B0604020202020204" pitchFamily="34" charset="0"/>
              </a:rPr>
              <a:t>Ridge</a:t>
            </a:r>
          </a:p>
        </p:txBody>
      </p:sp>
      <p:sp>
        <p:nvSpPr>
          <p:cNvPr id="165898" name="Text Box 10"/>
          <p:cNvSpPr txBox="1">
            <a:spLocks noChangeArrowheads="1"/>
          </p:cNvSpPr>
          <p:nvPr/>
        </p:nvSpPr>
        <p:spPr bwMode="auto">
          <a:xfrm>
            <a:off x="6019800" y="3200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3200" baseline="-25000">
                <a:solidFill>
                  <a:schemeClr val="tx1"/>
                </a:solidFill>
                <a:latin typeface="Times New Roman" panose="02020603050405020304" pitchFamily="18" charset="0"/>
              </a:defRPr>
            </a:lvl1pPr>
            <a:lvl2pPr marL="742950" indent="-285750" eaLnBrk="0" hangingPunct="0">
              <a:defRPr sz="3200" baseline="-25000">
                <a:solidFill>
                  <a:schemeClr val="tx1"/>
                </a:solidFill>
                <a:latin typeface="Times New Roman" panose="02020603050405020304" pitchFamily="18" charset="0"/>
              </a:defRPr>
            </a:lvl2pPr>
            <a:lvl3pPr marL="1143000" indent="-228600" eaLnBrk="0" hangingPunct="0">
              <a:defRPr sz="3200" baseline="-25000">
                <a:solidFill>
                  <a:schemeClr val="tx1"/>
                </a:solidFill>
                <a:latin typeface="Times New Roman" panose="02020603050405020304" pitchFamily="18" charset="0"/>
              </a:defRPr>
            </a:lvl3pPr>
            <a:lvl4pPr marL="1600200" indent="-228600" eaLnBrk="0" hangingPunct="0">
              <a:defRPr sz="3200" baseline="-25000">
                <a:solidFill>
                  <a:schemeClr val="tx1"/>
                </a:solidFill>
                <a:latin typeface="Times New Roman" panose="02020603050405020304" pitchFamily="18" charset="0"/>
              </a:defRPr>
            </a:lvl4pPr>
            <a:lvl5pPr marL="2057400" indent="-228600" eaLnBrk="0" hangingPunct="0">
              <a:defRPr sz="3200" baseline="-25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baseline="-25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400" baseline="0" smtClean="0">
                <a:solidFill>
                  <a:srgbClr val="FF0000"/>
                </a:solidFill>
                <a:cs typeface="Arial" panose="020B0604020202020204" pitchFamily="34" charset="0"/>
              </a:rPr>
              <a:t>Furrow</a:t>
            </a:r>
          </a:p>
        </p:txBody>
      </p:sp>
    </p:spTree>
    <p:extLst>
      <p:ext uri="{BB962C8B-B14F-4D97-AF65-F5344CB8AC3E}">
        <p14:creationId xmlns:p14="http://schemas.microsoft.com/office/powerpoint/2010/main" val="3035965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8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658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658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658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8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658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65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nimBg="1"/>
      <p:bldP spid="165893" grpId="0" animBg="1"/>
      <p:bldP spid="165894" grpId="0" animBg="1"/>
      <p:bldP spid="165895" grpId="0" animBg="1"/>
      <p:bldP spid="165896" grpId="0" autoUpdateAnimBg="0"/>
      <p:bldP spid="165897" grpId="0" autoUpdateAnimBg="0"/>
      <p:bldP spid="165898" grpId="0" autoUpdateAnimBg="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stealth"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2500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625</TotalTime>
  <Words>975</Words>
  <Application>Microsoft Office PowerPoint</Application>
  <PresentationFormat>On-screen Show (4:3)</PresentationFormat>
  <Paragraphs>151</Paragraphs>
  <Slides>62</Slides>
  <Notes>7</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62</vt:i4>
      </vt:variant>
    </vt:vector>
  </HeadingPairs>
  <TitlesOfParts>
    <vt:vector size="80" baseType="lpstr">
      <vt:lpstr>Arial</vt:lpstr>
      <vt:lpstr>Arial Black</vt:lpstr>
      <vt:lpstr>Brush Script MT</vt:lpstr>
      <vt:lpstr>Calibri</vt:lpstr>
      <vt:lpstr>Calibri Light</vt:lpstr>
      <vt:lpstr>Centaur</vt:lpstr>
      <vt:lpstr>Chiller</vt:lpstr>
      <vt:lpstr>Impact</vt:lpstr>
      <vt:lpstr>Times New Roman</vt:lpstr>
      <vt:lpstr>Office Theme</vt:lpstr>
      <vt:lpstr>Default Design</vt:lpstr>
      <vt:lpstr>1_Default Design</vt:lpstr>
      <vt:lpstr>2_Default Design</vt:lpstr>
      <vt:lpstr>3_Default Design</vt:lpstr>
      <vt:lpstr>4_Default Design</vt:lpstr>
      <vt:lpstr>5_Default Design</vt:lpstr>
      <vt:lpstr>6_Default Design</vt:lpstr>
      <vt:lpstr>7_Default Design</vt:lpstr>
      <vt:lpstr>Apr. 29th,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Friction Ridge Skin</vt:lpstr>
      <vt:lpstr>PowerPoint Presentation</vt:lpstr>
      <vt:lpstr>Friction Ridge Skin from…</vt:lpstr>
      <vt:lpstr>PowerPoint Presentation</vt:lpstr>
      <vt:lpstr>Patent</vt:lpstr>
      <vt:lpstr>Composition of a 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 One Detail           general ridge flow</vt:lpstr>
      <vt:lpstr>Level One Detail           general ridge flow</vt:lpstr>
      <vt:lpstr>Level One Detail           general ridge flow</vt:lpstr>
      <vt:lpstr>Level One Detail           general ridge flow</vt:lpstr>
      <vt:lpstr>PowerPoint Presentation</vt:lpstr>
      <vt:lpstr>Level Two Detail</vt:lpstr>
      <vt:lpstr>Level Two Detail – Minutiae types</vt:lpstr>
      <vt:lpstr>Level Two Detail – Minutiae types</vt:lpstr>
      <vt:lpstr>Though you may sometimes come across a chart like this, it is an incomplete way of describing the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Though you may sometimes come across a chart like this, it is an incomplete way of describing the evidence</vt:lpstr>
      <vt:lpstr>Level Two Detail</vt:lpstr>
      <vt:lpstr>Level Two Detail</vt:lpstr>
      <vt:lpstr>Level Two Detail – mapping ridge paths</vt:lpstr>
      <vt:lpstr>Level Two Detail – mapping ridge paths</vt:lpstr>
      <vt:lpstr>Level Two Detail – mapping ridge paths</vt:lpstr>
      <vt:lpstr>Level Two Detail – mapping ridge paths</vt:lpstr>
      <vt:lpstr>Level Two Detail – mapping ridge paths</vt:lpstr>
      <vt:lpstr>Level Two Detail – mapping ridge paths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Tate</dc:creator>
  <cp:lastModifiedBy>David Tate</cp:lastModifiedBy>
  <cp:revision>58</cp:revision>
  <dcterms:created xsi:type="dcterms:W3CDTF">2016-04-14T21:20:18Z</dcterms:created>
  <dcterms:modified xsi:type="dcterms:W3CDTF">2016-04-29T20:14:18Z</dcterms:modified>
</cp:coreProperties>
</file>