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10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</p:sldIdLst>
  <p:sldSz cx="9144000" cy="6858000" type="screen4x3"/>
  <p:notesSz cx="6858000" cy="9144000"/>
  <p:embeddedFontLst>
    <p:embeddedFont>
      <p:font typeface="Tahoma" panose="020B0604030504040204" pitchFamily="34" charset="0"/>
      <p:regular r:id="rId106"/>
      <p:bold r:id="rId10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" name="Shape 5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" name="Shape 6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ldNum" idx="4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86055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Shape 161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Shape 16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Shape 161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Shape 16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Shape 162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9" name="Shape 16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Shape 163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7" name="Shape 16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Shape 3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Shape 3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Shape 3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Shape 3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Shape 5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Shape 5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Shape 5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Shape 6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Shape 67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Shape 6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Shape 68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Shape 6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Shape 6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Shape 73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Shape 7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Shape 77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Shape 7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Shape 78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Shape 7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Shape 79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Shape 7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Shape 80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Shape 8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Shape 81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Shape 8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Shape 83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Shape 8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Shape 87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Shape 8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Shape 88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Shape 8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Shape 90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Shape 9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Shape 93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Shape 9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Shape 94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Shape 9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Shape 96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Shape 9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Shape 98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Shape 9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Shape 99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Shape 9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Shape 100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Shape 10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Shape 101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Shape 10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Shape 104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Shape 10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Shape 109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Shape 10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Shape 110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Shape 11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Shape 118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Shape 11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Shape 119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8" name="Shape 11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Shape 120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" name="Shape 12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Shape 121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Shape 12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Shape 123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Shape 12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Shape 124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Shape 12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Shape 125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Shape 1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Shape 126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Shape 12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Shape 127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Shape 12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Shape 128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Shape 12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Shape 129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Shape 12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Shape 130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Shape 13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Shape 131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Shape 13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Shape 136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Shape 13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Shape 138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1" name="Shape 13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Shape 138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8" name="Shape 13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Shape 140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Shape 14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Shape 141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Shape 14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Shape 141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Shape 14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Shape 142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Shape 14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Shape 143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Shape 14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Shape 144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Shape 1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Shape 147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1" name="Shape 14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Shape 147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Shape 14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Shape 148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Shape 14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Shape 149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Shape 14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Shape 150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Shape 15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Shape 151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Shape 1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Shape 152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Shape 15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Shape 15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Shape 15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Shape 154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6" name="Shape 1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Shape 155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Shape 15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Shape 156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3" name="Shape 15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Shape 156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0" name="Shape 15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Shape 159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Shape 15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Shape 15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Shape 15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Shape 160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6" name="Shape 16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1150937" y="617537"/>
            <a:ext cx="779303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1182687" y="2017712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052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■"/>
              <a:defRPr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2639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1540"/>
              <a:buFont typeface="Noto Sans Symbols"/>
              <a:buChar char="■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■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1150937" y="617537"/>
            <a:ext cx="779303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dt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ft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on left, text on right" type="twoColTx">
  <p:cSld name="TITLE_AND_TWO_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Shape 39"/>
          <p:cNvGrpSpPr/>
          <p:nvPr/>
        </p:nvGrpSpPr>
        <p:grpSpPr>
          <a:xfrm>
            <a:off x="0" y="2438400"/>
            <a:ext cx="9009062" cy="1052512"/>
            <a:chOff x="0" y="2438400"/>
            <a:chExt cx="9009062" cy="1052512"/>
          </a:xfrm>
        </p:grpSpPr>
        <p:grpSp>
          <p:nvGrpSpPr>
            <p:cNvPr id="40" name="Shape 40"/>
            <p:cNvGrpSpPr/>
            <p:nvPr/>
          </p:nvGrpSpPr>
          <p:grpSpPr>
            <a:xfrm>
              <a:off x="290512" y="2546350"/>
              <a:ext cx="711200" cy="474662"/>
              <a:chOff x="1143000" y="533400"/>
              <a:chExt cx="990600" cy="685800"/>
            </a:xfrm>
          </p:grpSpPr>
          <p:sp>
            <p:nvSpPr>
              <p:cNvPr id="41" name="Shape 41"/>
              <p:cNvSpPr/>
              <p:nvPr/>
            </p:nvSpPr>
            <p:spPr>
              <a:xfrm>
                <a:off x="1143000" y="533400"/>
                <a:ext cx="609600" cy="6858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2" name="Shape 42"/>
              <p:cNvSpPr/>
              <p:nvPr/>
            </p:nvSpPr>
            <p:spPr>
              <a:xfrm>
                <a:off x="1676400" y="533400"/>
                <a:ext cx="457200" cy="685800"/>
              </a:xfrm>
              <a:prstGeom prst="rect">
                <a:avLst/>
              </a:prstGeom>
              <a:gradFill>
                <a:gsLst>
                  <a:gs pos="0">
                    <a:schemeClr val="lt1"/>
                  </a:gs>
                  <a:gs pos="100000">
                    <a:schemeClr val="folHlink"/>
                  </a:gs>
                </a:gsLst>
                <a:lin ang="108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43" name="Shape 43"/>
            <p:cNvGrpSpPr/>
            <p:nvPr/>
          </p:nvGrpSpPr>
          <p:grpSpPr>
            <a:xfrm>
              <a:off x="414337" y="2968625"/>
              <a:ext cx="738187" cy="474662"/>
              <a:chOff x="1447800" y="4191000"/>
              <a:chExt cx="1066800" cy="685800"/>
            </a:xfrm>
          </p:grpSpPr>
          <p:sp>
            <p:nvSpPr>
              <p:cNvPr id="44" name="Shape 44"/>
              <p:cNvSpPr/>
              <p:nvPr/>
            </p:nvSpPr>
            <p:spPr>
              <a:xfrm>
                <a:off x="1447800" y="4191000"/>
                <a:ext cx="60960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5" name="Shape 45"/>
              <p:cNvSpPr/>
              <p:nvPr/>
            </p:nvSpPr>
            <p:spPr>
              <a:xfrm>
                <a:off x="1981200" y="4191000"/>
                <a:ext cx="533400" cy="685800"/>
              </a:xfrm>
              <a:prstGeom prst="rect">
                <a:avLst/>
              </a:prstGeom>
              <a:gradFill>
                <a:gsLst>
                  <a:gs pos="0">
                    <a:schemeClr val="lt1"/>
                  </a:gs>
                  <a:gs pos="100000">
                    <a:schemeClr val="accent2"/>
                  </a:gs>
                </a:gsLst>
                <a:lin ang="108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46" name="Shape 46"/>
            <p:cNvSpPr/>
            <p:nvPr/>
          </p:nvSpPr>
          <p:spPr>
            <a:xfrm>
              <a:off x="0" y="2895600"/>
              <a:ext cx="560387" cy="422275"/>
            </a:xfrm>
            <a:prstGeom prst="rect">
              <a:avLst/>
            </a:prstGeom>
            <a:gradFill>
              <a:gsLst>
                <a:gs pos="0">
                  <a:schemeClr val="hlink"/>
                </a:gs>
                <a:gs pos="100000">
                  <a:schemeClr val="lt1"/>
                </a:gs>
              </a:gsLst>
              <a:lin ang="81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7" name="Shape 47"/>
            <p:cNvSpPr/>
            <p:nvPr/>
          </p:nvSpPr>
          <p:spPr>
            <a:xfrm>
              <a:off x="635000" y="2438400"/>
              <a:ext cx="31750" cy="1052512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8" name="Shape 48"/>
            <p:cNvSpPr/>
            <p:nvPr/>
          </p:nvSpPr>
          <p:spPr>
            <a:xfrm rot="10800000" flipH="1">
              <a:off x="315912" y="3260725"/>
              <a:ext cx="8693150" cy="55562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■"/>
              <a:defRPr sz="32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1540"/>
              <a:buFont typeface="Noto Sans Symbols"/>
              <a:buChar char="■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■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6002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0574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5146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4290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4800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66294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9906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8580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ahoma"/>
              <a:buNone/>
              <a:defRPr sz="1400" b="0" i="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ahoma"/>
              <a:buNone/>
              <a:defRPr sz="1400" b="0" i="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ahoma"/>
              <a:buNone/>
              <a:defRPr sz="1400" b="0" i="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ahoma"/>
              <a:buNone/>
              <a:defRPr sz="1400" b="0" i="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ahoma"/>
              <a:buNone/>
              <a:defRPr sz="1400" b="0" i="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ahoma"/>
              <a:buNone/>
              <a:defRPr sz="1400" b="0" i="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ahoma"/>
              <a:buNone/>
              <a:defRPr sz="1400" b="0" i="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ahoma"/>
              <a:buNone/>
              <a:defRPr sz="1400" b="0" i="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ahoma"/>
              <a:buNone/>
              <a:defRPr sz="1400" b="0" i="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/>
          <p:nvPr/>
        </p:nvSpPr>
        <p:spPr>
          <a:xfrm>
            <a:off x="417512" y="1098550"/>
            <a:ext cx="438150" cy="4746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Shape 12"/>
          <p:cNvSpPr txBox="1"/>
          <p:nvPr/>
        </p:nvSpPr>
        <p:spPr>
          <a:xfrm>
            <a:off x="800100" y="1098550"/>
            <a:ext cx="328612" cy="474662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Shape 13"/>
          <p:cNvSpPr txBox="1"/>
          <p:nvPr/>
        </p:nvSpPr>
        <p:spPr>
          <a:xfrm>
            <a:off x="541337" y="1520825"/>
            <a:ext cx="422275" cy="474662"/>
          </a:xfrm>
          <a:prstGeom prst="rect">
            <a:avLst/>
          </a:prstGeom>
          <a:solidFill>
            <a:schemeClr val="folHlink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Shape 14"/>
          <p:cNvSpPr txBox="1"/>
          <p:nvPr/>
        </p:nvSpPr>
        <p:spPr>
          <a:xfrm>
            <a:off x="911225" y="1520825"/>
            <a:ext cx="368300" cy="474662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folHlink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" name="Shape 15"/>
          <p:cNvSpPr txBox="1"/>
          <p:nvPr/>
        </p:nvSpPr>
        <p:spPr>
          <a:xfrm>
            <a:off x="127000" y="1447800"/>
            <a:ext cx="560387" cy="422275"/>
          </a:xfrm>
          <a:prstGeom prst="rect">
            <a:avLst/>
          </a:prstGeom>
          <a:gradFill>
            <a:gsLst>
              <a:gs pos="0">
                <a:schemeClr val="hlink"/>
              </a:gs>
              <a:gs pos="100000">
                <a:schemeClr val="lt1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Shape 16"/>
          <p:cNvSpPr txBox="1"/>
          <p:nvPr/>
        </p:nvSpPr>
        <p:spPr>
          <a:xfrm>
            <a:off x="762000" y="990600"/>
            <a:ext cx="31750" cy="10525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Shape 17"/>
          <p:cNvSpPr txBox="1"/>
          <p:nvPr/>
        </p:nvSpPr>
        <p:spPr>
          <a:xfrm>
            <a:off x="442912" y="1781175"/>
            <a:ext cx="8226425" cy="3175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1150937" y="617537"/>
            <a:ext cx="779303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1182687" y="2017712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052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■"/>
              <a:defRPr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2639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1540"/>
              <a:buFont typeface="Noto Sans Symbols"/>
              <a:buChar char="■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■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ementanalysis.com/cases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9.jpg"/><Relationship Id="rId18" Type="http://schemas.openxmlformats.org/officeDocument/2006/relationships/image" Target="../media/image44.jpg"/><Relationship Id="rId3" Type="http://schemas.openxmlformats.org/officeDocument/2006/relationships/image" Target="../media/image29.jpg"/><Relationship Id="rId21" Type="http://schemas.openxmlformats.org/officeDocument/2006/relationships/image" Target="../media/image47.jpg"/><Relationship Id="rId7" Type="http://schemas.openxmlformats.org/officeDocument/2006/relationships/image" Target="../media/image33.jpg"/><Relationship Id="rId12" Type="http://schemas.openxmlformats.org/officeDocument/2006/relationships/image" Target="../media/image38.jpg"/><Relationship Id="rId17" Type="http://schemas.openxmlformats.org/officeDocument/2006/relationships/image" Target="../media/image43.jp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42.jpg"/><Relationship Id="rId20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11" Type="http://schemas.openxmlformats.org/officeDocument/2006/relationships/image" Target="../media/image37.jpg"/><Relationship Id="rId5" Type="http://schemas.openxmlformats.org/officeDocument/2006/relationships/image" Target="../media/image31.jpg"/><Relationship Id="rId15" Type="http://schemas.openxmlformats.org/officeDocument/2006/relationships/image" Target="../media/image41.jpg"/><Relationship Id="rId10" Type="http://schemas.openxmlformats.org/officeDocument/2006/relationships/image" Target="../media/image36.jpg"/><Relationship Id="rId19" Type="http://schemas.openxmlformats.org/officeDocument/2006/relationships/image" Target="../media/image45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Relationship Id="rId14" Type="http://schemas.openxmlformats.org/officeDocument/2006/relationships/image" Target="../media/image40.jpg"/><Relationship Id="rId22" Type="http://schemas.openxmlformats.org/officeDocument/2006/relationships/image" Target="../media/image4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law2.umkc.edu/faculty/projects/ftrials/sheppard/sheppardimages.html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nV4zKeGM3fc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law2.umkc.edu/faculty/projects/ftrials/sheppard/sheppardreports.html" TargetMode="External"/><Relationship Id="rId5" Type="http://schemas.openxmlformats.org/officeDocument/2006/relationships/hyperlink" Target="http://law2.umkc.edu/faculty/projects/ftrials/sheppard/evidence.html" TargetMode="External"/><Relationship Id="rId4" Type="http://schemas.openxmlformats.org/officeDocument/2006/relationships/hyperlink" Target="http://law2.umkc.edu/faculty/projects/ftrials/sheppard/samsheppardtrial.html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1150937" y="617537"/>
            <a:ext cx="779303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3" name="Shape 63"/>
          <p:cNvSpPr/>
          <p:nvPr/>
        </p:nvSpPr>
        <p:spPr>
          <a:xfrm>
            <a:off x="1209675" y="138112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4" name="Shape 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04800"/>
            <a:ext cx="9144000" cy="55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 descr="Hands.jpg (33343 bytes)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0200" y="5410200"/>
            <a:ext cx="1230312" cy="1033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1295400" y="533400"/>
            <a:ext cx="8153400" cy="103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3600" b="0" i="0" u="sng" strike="noStrike" cap="none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Do Now: What Biological evidence will blood provide</a:t>
            </a:r>
            <a:r>
              <a:rPr lang="en-US" sz="3600" b="0" i="0" u="sng" strike="noStrike" cap="none" dirty="0" smtClean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600" b="0" i="0" u="sng" strike="noStrike" cap="none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in the bedroom?</a:t>
            </a:r>
            <a:endParaRPr dirty="0"/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533400" y="2057400"/>
            <a:ext cx="8153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■"/>
            </a:pPr>
            <a:r>
              <a:rPr lang="en-US" sz="32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DNA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■"/>
            </a:pPr>
            <a:r>
              <a:rPr lang="en-US" sz="32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Blood type(s)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■"/>
            </a:pPr>
            <a:r>
              <a:rPr lang="en-US" sz="32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Tool marks/ voids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■"/>
            </a:pPr>
            <a:r>
              <a:rPr lang="en-US" sz="32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Toxicological Reports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■"/>
            </a:pPr>
            <a:r>
              <a:rPr lang="en-US" sz="32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Diseases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■"/>
            </a:pPr>
            <a:r>
              <a:rPr lang="en-US" sz="32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Spatter marks (Blood trails, movements)</a:t>
            </a:r>
            <a:endParaRPr/>
          </a:p>
          <a:p>
            <a:pPr marL="342900" marR="0" lvl="0" indent="-22098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None/>
            </a:pPr>
            <a:endParaRPr sz="3200" b="0" i="0" u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42950" marR="0" lvl="1" indent="-187959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154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42950" marR="0" lvl="1" indent="-187959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154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23622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Shape 1615"/>
          <p:cNvSpPr txBox="1">
            <a:spLocks noGrp="1"/>
          </p:cNvSpPr>
          <p:nvPr>
            <p:ph type="title"/>
          </p:nvPr>
        </p:nvSpPr>
        <p:spPr>
          <a:xfrm>
            <a:off x="3276600" y="0"/>
            <a:ext cx="2209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Stabbing 2</a:t>
            </a:r>
            <a:endParaRPr/>
          </a:p>
        </p:txBody>
      </p:sp>
      <p:pic>
        <p:nvPicPr>
          <p:cNvPr id="1616" name="Shape 16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7" name="Shape 1617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75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2" name="Shape 16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3550" y="0"/>
            <a:ext cx="61404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3" name="Shape 1623"/>
          <p:cNvSpPr txBox="1">
            <a:spLocks noGrp="1"/>
          </p:cNvSpPr>
          <p:nvPr>
            <p:ph type="title"/>
          </p:nvPr>
        </p:nvSpPr>
        <p:spPr>
          <a:xfrm>
            <a:off x="0" y="609600"/>
            <a:ext cx="3276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Blood flow on shirt</a:t>
            </a:r>
            <a:endParaRPr/>
          </a:p>
        </p:txBody>
      </p:sp>
      <p:sp>
        <p:nvSpPr>
          <p:cNvPr id="1624" name="Shape 1624"/>
          <p:cNvSpPr txBox="1"/>
          <p:nvPr/>
        </p:nvSpPr>
        <p:spPr>
          <a:xfrm>
            <a:off x="0" y="3048000"/>
            <a:ext cx="288131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Horizontally to R side</a:t>
            </a:r>
            <a:endParaRPr/>
          </a:p>
        </p:txBody>
      </p:sp>
      <p:cxnSp>
        <p:nvCxnSpPr>
          <p:cNvPr id="1625" name="Shape 1625"/>
          <p:cNvCxnSpPr/>
          <p:nvPr/>
        </p:nvCxnSpPr>
        <p:spPr>
          <a:xfrm>
            <a:off x="2895600" y="3276600"/>
            <a:ext cx="1676400" cy="0"/>
          </a:xfrm>
          <a:prstGeom prst="straightConnector1">
            <a:avLst/>
          </a:prstGeom>
          <a:noFill/>
          <a:ln w="28575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626" name="Shape 1626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76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1" name="Shape 16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76300"/>
            <a:ext cx="9144000" cy="598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2" name="Shape 1632"/>
          <p:cNvSpPr txBox="1">
            <a:spLocks noGrp="1"/>
          </p:cNvSpPr>
          <p:nvPr>
            <p:ph type="title"/>
          </p:nvPr>
        </p:nvSpPr>
        <p:spPr>
          <a:xfrm>
            <a:off x="6858000" y="0"/>
            <a:ext cx="2209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Pattern on shirt</a:t>
            </a:r>
            <a:endParaRPr/>
          </a:p>
        </p:txBody>
      </p:sp>
      <p:cxnSp>
        <p:nvCxnSpPr>
          <p:cNvPr id="1633" name="Shape 1633"/>
          <p:cNvCxnSpPr/>
          <p:nvPr/>
        </p:nvCxnSpPr>
        <p:spPr>
          <a:xfrm>
            <a:off x="8534400" y="762000"/>
            <a:ext cx="0" cy="1447800"/>
          </a:xfrm>
          <a:prstGeom prst="straightConnector1">
            <a:avLst/>
          </a:prstGeom>
          <a:noFill/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634" name="Shape 1634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77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" name="Shape 16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0" name="Shape 1640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3810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Tahoma"/>
              <a:buNone/>
            </a:pPr>
            <a:r>
              <a:rPr lang="en-US" sz="2400" b="0" i="0" u="none" strike="noStrike" cap="none">
                <a:solidFill>
                  <a:srgbClr val="FFFF99"/>
                </a:solidFill>
                <a:latin typeface="Tahoma"/>
                <a:ea typeface="Tahoma"/>
                <a:cs typeface="Tahoma"/>
                <a:sym typeface="Tahoma"/>
              </a:rPr>
              <a:t>Bloodspots on trousers</a:t>
            </a:r>
            <a:endParaRPr/>
          </a:p>
        </p:txBody>
      </p:sp>
      <p:sp>
        <p:nvSpPr>
          <p:cNvPr id="1641" name="Shape 1641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78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/>
        </p:nvSpPr>
        <p:spPr>
          <a:xfrm>
            <a:off x="457200" y="762000"/>
            <a:ext cx="7848600" cy="5410200"/>
          </a:xfrm>
          <a:prstGeom prst="rect">
            <a:avLst/>
          </a:prstGeom>
          <a:solidFill>
            <a:srgbClr val="FFFFCC"/>
          </a:solidFill>
          <a:ln w="76200" cap="sq" cmpd="sng">
            <a:solidFill>
              <a:srgbClr val="FFFF99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17960" dir="2700000">
              <a:srgbClr val="CACA79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1" name="Shape 141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685800" y="838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0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What can Spatter </a:t>
            </a:r>
            <a:r>
              <a:rPr lang="en-US" sz="4000" b="0" i="1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(Bloodstain Evidence)</a:t>
            </a:r>
            <a:r>
              <a:rPr lang="en-US" sz="40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 Evidence reveal:</a:t>
            </a:r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1487487" y="2246312"/>
            <a:ext cx="7086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AutoNum type="arabicPeriod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AutoNum type="arabicPeriod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AutoNum type="arabicPeriod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AutoNum type="arabicPeriod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AutoNum type="arabicPeriod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AutoNum type="arabicPeriod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AutoNum type="arabicPeriod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/>
          </a:p>
          <a:p>
            <a:pPr marL="342900" marR="0" lvl="0" indent="-23622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None/>
            </a:pPr>
            <a:endParaRPr sz="2800" b="1" i="0" u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23622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None/>
            </a:pPr>
            <a:endParaRPr sz="2800" b="1" i="0" u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44" name="Shape 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5337" y="152400"/>
            <a:ext cx="576262" cy="769937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lt2"/>
            </a:outerShdw>
          </a:effec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/>
        </p:nvSpPr>
        <p:spPr>
          <a:xfrm>
            <a:off x="457200" y="762000"/>
            <a:ext cx="7848600" cy="5410200"/>
          </a:xfrm>
          <a:prstGeom prst="rect">
            <a:avLst/>
          </a:prstGeom>
          <a:solidFill>
            <a:srgbClr val="FFFFCC"/>
          </a:solidFill>
          <a:ln w="76200" cap="sq" cmpd="sng">
            <a:solidFill>
              <a:srgbClr val="FFFF99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17960" dir="2700000">
              <a:srgbClr val="CACA79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0" name="Shape 150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685800" y="838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0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What can Spatter </a:t>
            </a:r>
            <a:r>
              <a:rPr lang="en-US" sz="4000" b="0" i="1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(Bloodstain Evidence)</a:t>
            </a:r>
            <a:r>
              <a:rPr lang="en-US" sz="40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 Evidence reveal:</a:t>
            </a:r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762000" y="1981200"/>
            <a:ext cx="76200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AutoNum type="arabicPeriod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Origin(s) of bloodstain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AutoNum type="arabicPeriod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Position of victim &amp; assailant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AutoNum type="arabicPeriod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Movement of victim &amp; assailant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AutoNum type="arabicPeriod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Number of blows/shots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AutoNum type="arabicPeriod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Distance of bloodstain from target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AutoNum type="arabicPeriod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Direction from which blood impacted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AutoNum type="arabicPeriod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Speed with which blood left its source</a:t>
            </a:r>
            <a:endParaRPr/>
          </a:p>
          <a:p>
            <a:pPr marL="342900" marR="0" lvl="0" indent="-23622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None/>
            </a:pPr>
            <a:endParaRPr sz="2800" b="1" i="0" u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53" name="Shape 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5337" y="152400"/>
            <a:ext cx="576262" cy="769937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lt2"/>
            </a:outerShdw>
          </a:effec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9" name="Shape 15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209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None/>
            </a:pPr>
            <a:endParaRPr sz="3200" b="0" i="0" u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0" name="Shape 160"/>
          <p:cNvSpPr/>
          <p:nvPr/>
        </p:nvSpPr>
        <p:spPr>
          <a:xfrm>
            <a:off x="1209675" y="1404937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1" name="Shape 1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28600"/>
            <a:ext cx="9144000" cy="5503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/>
        </p:nvSpPr>
        <p:spPr>
          <a:xfrm>
            <a:off x="190500" y="2438400"/>
            <a:ext cx="8763000" cy="3657600"/>
          </a:xfrm>
          <a:prstGeom prst="rect">
            <a:avLst/>
          </a:prstGeom>
          <a:solidFill>
            <a:srgbClr val="FFFFCC"/>
          </a:solidFill>
          <a:ln w="76200" cap="sq" cmpd="sng">
            <a:solidFill>
              <a:srgbClr val="FFFF99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17960" dir="2700000">
              <a:srgbClr val="CACA79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2160"/>
              <a:buFont typeface="Noto Sans Symbols"/>
              <a:buChar char="■"/>
            </a:pPr>
            <a:r>
              <a:rPr lang="en-US" sz="36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 study of antigen-antibody reactions.</a:t>
            </a:r>
            <a:endParaRPr/>
          </a:p>
          <a:p>
            <a:pPr marL="457200" marR="0" lvl="1" indent="0" algn="l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1760"/>
              <a:buFont typeface="Noto Sans Symbols"/>
              <a:buChar char="■"/>
            </a:pPr>
            <a:r>
              <a:rPr lang="en-US"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Tells us human vs. nonhumans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folHlink"/>
              </a:buClr>
              <a:buSzPts val="2160"/>
              <a:buFont typeface="Noto Sans Symbols"/>
              <a:buChar char="■"/>
            </a:pPr>
            <a:r>
              <a:rPr lang="en-US" sz="36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Serologists Questions</a:t>
            </a:r>
            <a:endParaRPr/>
          </a:p>
          <a:p>
            <a:pPr marL="457200" marR="0" lvl="1" indent="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990"/>
              <a:buFont typeface="Tahoma"/>
              <a:buAutoNum type="arabicPeriod"/>
            </a:pPr>
            <a:r>
              <a:rPr lang="en-US" sz="18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Is the sample blood?</a:t>
            </a:r>
            <a:endParaRPr/>
          </a:p>
          <a:p>
            <a:pPr marL="457200" marR="0" lvl="1" indent="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990"/>
              <a:buFont typeface="Tahoma"/>
              <a:buAutoNum type="arabicPeriod"/>
            </a:pPr>
            <a:r>
              <a:rPr lang="en-US" sz="18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Is the sample animal blood?</a:t>
            </a:r>
            <a:endParaRPr/>
          </a:p>
          <a:p>
            <a:pPr marL="457200" marR="0" lvl="1" indent="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990"/>
              <a:buFont typeface="Tahoma"/>
              <a:buAutoNum type="arabicPeriod"/>
            </a:pPr>
            <a:r>
              <a:rPr lang="en-US" sz="18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If animal blood, from what species?</a:t>
            </a:r>
            <a:endParaRPr/>
          </a:p>
          <a:p>
            <a:pPr marL="457200" marR="0" lvl="1" indent="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990"/>
              <a:buFont typeface="Tahoma"/>
              <a:buAutoNum type="arabicPeriod"/>
            </a:pPr>
            <a:r>
              <a:rPr lang="en-US" sz="18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If human blood, what type?</a:t>
            </a:r>
            <a:endParaRPr/>
          </a:p>
          <a:p>
            <a:pPr marL="457200" marR="0" lvl="1" indent="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990"/>
              <a:buFont typeface="Tahoma"/>
              <a:buAutoNum type="arabicPeriod"/>
            </a:pPr>
            <a:r>
              <a:rPr lang="en-US" sz="18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Can the sex, age, and race of the source of blood be determined?</a:t>
            </a:r>
            <a:r>
              <a:rPr lang="en-US"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1066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5400" b="0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Serology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1350962" y="990600"/>
            <a:ext cx="7793037" cy="67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800" b="0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History of Blood!!!</a:t>
            </a:r>
            <a:br>
              <a:rPr lang="en-US" sz="4800" b="0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266700" y="2133600"/>
            <a:ext cx="8610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09600" marR="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With early Transfusions =instant death due to Coagulation</a:t>
            </a:r>
            <a:endParaRPr/>
          </a:p>
          <a:p>
            <a:pPr marL="609600" marR="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en-US" sz="2800" b="0" i="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1901, Karl Landsteiner</a:t>
            </a:r>
            <a:r>
              <a:rPr lang="en-US"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introduced</a:t>
            </a:r>
            <a:r>
              <a:rPr lang="en-US" sz="22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the A-B-O system</a:t>
            </a:r>
            <a:endParaRPr/>
          </a:p>
          <a:p>
            <a:pPr marL="609600" marR="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lang="en-US" sz="2800" b="0" i="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1937,Alexander Weiner</a:t>
            </a:r>
            <a:r>
              <a:rPr lang="en-US"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b="0" i="1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Rhesus monkey, </a:t>
            </a:r>
            <a:r>
              <a:rPr lang="en-US" sz="22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Rh Factor was and over 100 factors actually must be considered when performing a transfusion.</a:t>
            </a:r>
            <a:endParaRPr/>
          </a:p>
          <a:p>
            <a:pPr marL="990600" marR="0" lvl="1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•"/>
            </a:pPr>
            <a:r>
              <a:rPr lang="en-US" sz="2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Most people are only familiar with the Rh factor, which is technically the D antigen. </a:t>
            </a:r>
            <a:endParaRPr/>
          </a:p>
          <a:p>
            <a:pPr marL="990600" marR="0" lvl="1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•"/>
            </a:pPr>
            <a:r>
              <a:rPr lang="en-US" sz="2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There are more than 256 antigens, and 23 blood group systems based on association with these antigens. </a:t>
            </a:r>
            <a:endParaRPr/>
          </a:p>
          <a:p>
            <a:pPr marL="990600" marR="0" lvl="1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•"/>
            </a:pPr>
            <a:r>
              <a:rPr lang="en-US" sz="2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 Populations: O 43%, A 42%, B 12 %, AB 3%</a:t>
            </a:r>
            <a:endParaRPr/>
          </a:p>
          <a:p>
            <a:pPr marL="609600" marR="0" lvl="0" indent="-469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None/>
            </a:pPr>
            <a:endParaRPr sz="22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>
            <a:off x="201612" y="209232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9" name="Shape 179" descr="Blood Typing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1304925"/>
            <a:ext cx="7446962" cy="555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/>
          <p:nvPr/>
        </p:nvSpPr>
        <p:spPr>
          <a:xfrm>
            <a:off x="2133600" y="0"/>
            <a:ext cx="4495800" cy="12954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B2B2B2"/>
                  </a:solidFill>
                  <a:prstDash val="solid"/>
                  <a:miter lim="8000"/>
                  <a:headEnd type="none" w="sm" len="sm"/>
                  <a:tailEnd type="none" w="sm" len="sm"/>
                </a:ln>
                <a:gradFill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0"/>
                </a:gradFill>
                <a:latin typeface="Arial"/>
              </a:rPr>
              <a:t>Blood Typing</a:t>
            </a:r>
          </a:p>
        </p:txBody>
      </p:sp>
    </p:spTree>
  </p:cSld>
  <p:clrMapOvr>
    <a:masterClrMapping/>
  </p:clrMapOvr>
  <p:transition spd="slow">
    <p:push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Statement analysis	</a:t>
            </a:r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Font typeface="Noto Sans Symbols"/>
              <a:buNone/>
            </a:pPr>
            <a:r>
              <a:rPr lang="en-US" sz="3200" b="0" i="0" u="sng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3"/>
              </a:rPr>
              <a:t>http://www.statementanalysis.com/cases/</a:t>
            </a:r>
            <a:r>
              <a:rPr lang="en-US" sz="32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/>
            </a:r>
            <a:br>
              <a:rPr lang="en-US" sz="32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990600" y="685800"/>
            <a:ext cx="8637587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Structure of  Blood:</a:t>
            </a:r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0" y="2057400"/>
            <a:ext cx="820896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2160"/>
              <a:buFont typeface="Noto Sans Symbols"/>
              <a:buAutoNum type="arabicPeriod"/>
            </a:pPr>
            <a:r>
              <a:rPr lang="en-US" sz="36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Plasma, mostly water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folHlink"/>
              </a:buClr>
              <a:buSzPts val="2160"/>
              <a:buFont typeface="Noto Sans Symbols"/>
              <a:buAutoNum type="arabicPeriod"/>
            </a:pPr>
            <a:r>
              <a:rPr lang="en-US" sz="36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Cells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1760"/>
              <a:buFont typeface="Noto Sans Symbols"/>
              <a:buChar char="■"/>
            </a:pPr>
            <a:r>
              <a:rPr lang="en-US"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Erythrocytes: (RBC)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1760"/>
              <a:buFont typeface="Noto Sans Symbols"/>
              <a:buChar char="■"/>
            </a:pPr>
            <a:r>
              <a:rPr lang="en-US"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Leukocytes: (WBC)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1760"/>
              <a:buFont typeface="Noto Sans Symbols"/>
              <a:buChar char="■"/>
            </a:pPr>
            <a:r>
              <a:rPr lang="en-US"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Platelets</a:t>
            </a:r>
            <a:endParaRPr/>
          </a:p>
          <a:p>
            <a:pPr marL="342900" marR="0" lvl="0" indent="-20574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folHlink"/>
              </a:buClr>
              <a:buSzPts val="2160"/>
              <a:buFont typeface="Noto Sans Symbols"/>
              <a:buNone/>
            </a:pPr>
            <a:endParaRPr sz="3600" b="1" i="0" u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20574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folHlink"/>
              </a:buClr>
              <a:buSzPts val="2160"/>
              <a:buFont typeface="Noto Sans Symbols"/>
              <a:buNone/>
            </a:pPr>
            <a:endParaRPr sz="3600" b="1" i="0" u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20574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folHlink"/>
              </a:buClr>
              <a:buSzPts val="2160"/>
              <a:buFont typeface="Noto Sans Symbols"/>
              <a:buNone/>
            </a:pPr>
            <a:endParaRPr sz="3600" b="1" i="0" u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20574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folHlink"/>
              </a:buClr>
              <a:buSzPts val="2160"/>
              <a:buFont typeface="Noto Sans Symbols"/>
              <a:buNone/>
            </a:pPr>
            <a:endParaRPr sz="3600" b="1" i="0" u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93" name="Shape 1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5400" y="4932362"/>
            <a:ext cx="4038600" cy="192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6050" y="2133600"/>
            <a:ext cx="2647950" cy="2455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10400" y="0"/>
            <a:ext cx="2133600" cy="1827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1066800" y="-60325"/>
            <a:ext cx="7772400" cy="143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Major components of  Blood,</a:t>
            </a:r>
            <a:br>
              <a:rPr lang="en-US"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4400" b="1" i="1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Plasma:</a:t>
            </a:r>
            <a:endParaRPr/>
          </a:p>
        </p:txBody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990600" y="2057400"/>
            <a:ext cx="7875587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sz="28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Straw colored liquid consisting  mainly (90%) of water and (7%) dissolved proteins.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sz="28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Can be found outside of the circulatory system.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sz="28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Also transports: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AutoNum type="arabicPeriod"/>
            </a:pPr>
            <a:r>
              <a:rPr lang="en-US"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Proteins: </a:t>
            </a:r>
            <a:r>
              <a:rPr lang="en-US" sz="2000" b="0" i="1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(albumin, globulins, fibrinogen)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AutoNum type="arabicPeriod"/>
            </a:pPr>
            <a:r>
              <a:rPr lang="en-US"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Salts, Glucose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AutoNum type="arabicPeriod"/>
            </a:pPr>
            <a:r>
              <a:rPr lang="en-US"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Amino acids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AutoNum type="arabicPeriod"/>
            </a:pPr>
            <a:r>
              <a:rPr lang="en-US"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Fatty acids, 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AutoNum type="arabicPeriod"/>
            </a:pPr>
            <a:r>
              <a:rPr lang="en-US"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Vitamins, Hormones, 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AutoNum type="arabicPeriod"/>
            </a:pPr>
            <a:r>
              <a:rPr lang="en-US"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Cellular wastes</a:t>
            </a:r>
            <a:endParaRPr/>
          </a:p>
          <a:p>
            <a:pPr marL="742950" marR="0" lvl="1" indent="-20193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32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42950" marR="0" lvl="1" indent="-20193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32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42950" marR="0" lvl="1" indent="-20193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32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25145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44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02" name="Shape 2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6800" y="4824412"/>
            <a:ext cx="4267200" cy="2033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0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1150937" y="617537"/>
            <a:ext cx="779303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Spatter vs splatter</a:t>
            </a:r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182687" y="2017712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sz="2800" b="0" i="0" u="sng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Splatter:</a:t>
            </a: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random, unorganized</a:t>
            </a:r>
            <a:endParaRPr/>
          </a:p>
          <a:p>
            <a:pPr marL="342900" marR="0" lvl="0" indent="-34290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sz="2800" b="0" i="0" u="sng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Spatter:</a:t>
            </a: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Not random, affect by gravity, predictable</a:t>
            </a:r>
            <a:endParaRPr/>
          </a:p>
          <a:p>
            <a:pPr marL="342900" marR="0" lvl="0" indent="-23622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sz="2800" b="0" i="0" u="sng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Blood stain Pattern:</a:t>
            </a: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The pattern of a stain and the quantity of blood present can be important clues to the nature of the accident or crime.</a:t>
            </a:r>
            <a:endParaRPr/>
          </a:p>
          <a:p>
            <a:pPr marL="342900" marR="0" lvl="0" indent="-34290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BSP Interpretation: 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32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what does the blood tell you?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1524000" y="381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DNA in BLOOD</a:t>
            </a:r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304800" y="2057400"/>
            <a:ext cx="85344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sz="28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DNA can be extracted from blood </a:t>
            </a:r>
            <a:r>
              <a:rPr lang="en-US" sz="2800" b="0" i="1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(if white blood cells which always contain a nucleus are present),</a:t>
            </a:r>
            <a:r>
              <a:rPr lang="en-US" sz="28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and also from sperm, bone marrow, tooth pulp, and hair roots. 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1219200" y="685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32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Blood, however, is commonly used in DNA testing, as per the following steps:</a:t>
            </a:r>
            <a:r>
              <a:rPr lang="en-US" sz="4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/>
            </a:r>
            <a:br>
              <a:rPr lang="en-US" sz="4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endParaRPr/>
          </a:p>
        </p:txBody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1182687" y="2017712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AutoNum type="arabicPeriod"/>
            </a:pPr>
            <a:r>
              <a:rPr lang="en-US" sz="20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Blood samples are collected from the victim, defendant, and crime scene</a:t>
            </a:r>
            <a:endParaRPr/>
          </a:p>
          <a:p>
            <a:pPr marL="342900" marR="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AutoNum type="arabicPeriod"/>
            </a:pPr>
            <a:r>
              <a:rPr lang="en-US" sz="20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White blood cells are separated from red blood cells</a:t>
            </a:r>
            <a:br>
              <a:rPr lang="en-US" sz="20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endParaRPr/>
          </a:p>
          <a:p>
            <a:pPr marL="342900" marR="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AutoNum type="arabicPeriod"/>
            </a:pPr>
            <a:r>
              <a:rPr lang="en-US" sz="20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DNA is extracted from the nuclei of white blood cells</a:t>
            </a:r>
            <a:endParaRPr/>
          </a:p>
          <a:p>
            <a:pPr marL="342900" marR="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AutoNum type="arabicPeriod"/>
            </a:pPr>
            <a:r>
              <a:rPr lang="en-US" sz="20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 restrictive enzyme is used to cut fragments of the DNA strand</a:t>
            </a:r>
            <a:endParaRPr/>
          </a:p>
          <a:p>
            <a:pPr marL="342900" marR="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AutoNum type="arabicPeriod"/>
            </a:pPr>
            <a:r>
              <a:rPr lang="en-US" sz="20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DNA fragments are put into a bed of gel with electrodes at either end</a:t>
            </a:r>
            <a:endParaRPr/>
          </a:p>
          <a:p>
            <a:pPr marL="342900" marR="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AutoNum type="arabicPeriod"/>
            </a:pPr>
            <a:r>
              <a:rPr lang="en-US" sz="20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Electric current sorts DNA fragments by length</a:t>
            </a:r>
            <a:endParaRPr/>
          </a:p>
          <a:p>
            <a:pPr marL="342900" marR="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AutoNum type="arabicPeriod"/>
            </a:pPr>
            <a:r>
              <a:rPr lang="en-US" sz="20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An absorbent blotter soaks up the imprint; it is radioactively treated, and an X-ray photograph (called an autoradiograph) is produced 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/>
        </p:nvSpPr>
        <p:spPr>
          <a:xfrm>
            <a:off x="457200" y="762000"/>
            <a:ext cx="7848600" cy="5410200"/>
          </a:xfrm>
          <a:prstGeom prst="rect">
            <a:avLst/>
          </a:prstGeom>
          <a:solidFill>
            <a:srgbClr val="FFFFCC"/>
          </a:solidFill>
          <a:ln w="76200" cap="sq" cmpd="sng">
            <a:solidFill>
              <a:srgbClr val="FFFF99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17960" dir="2700000">
              <a:srgbClr val="CACA79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0" name="Shape 220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685800" y="838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8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Liquid Blood</a:t>
            </a:r>
            <a:endParaRPr/>
          </a:p>
        </p:txBody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1563687" y="2093912"/>
            <a:ext cx="7086600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Physical properties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132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viscosity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132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surface tension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132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specific gravity</a:t>
            </a:r>
            <a:endParaRPr/>
          </a:p>
          <a:p>
            <a:pPr marL="742950" marR="0" lvl="1" indent="-20193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132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Behaves as a projectile in motion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132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biology, physics, maths</a:t>
            </a:r>
            <a:endParaRPr/>
          </a:p>
        </p:txBody>
      </p:sp>
      <p:pic>
        <p:nvPicPr>
          <p:cNvPr id="223" name="Shape 2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5337" y="152400"/>
            <a:ext cx="576262" cy="769937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lt2"/>
            </a:outerShdw>
          </a:effectLst>
        </p:spPr>
      </p:pic>
      <p:sp>
        <p:nvSpPr>
          <p:cNvPr id="224" name="Shape 224"/>
          <p:cNvSpPr txBox="1"/>
          <p:nvPr/>
        </p:nvSpPr>
        <p:spPr>
          <a:xfrm>
            <a:off x="76200" y="117475"/>
            <a:ext cx="3365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/>
        </p:nvSpPr>
        <p:spPr>
          <a:xfrm>
            <a:off x="457200" y="762000"/>
            <a:ext cx="7848600" cy="5410200"/>
          </a:xfrm>
          <a:prstGeom prst="rect">
            <a:avLst/>
          </a:prstGeom>
          <a:solidFill>
            <a:srgbClr val="FFFFCC"/>
          </a:solidFill>
          <a:ln w="76200" cap="sq" cmpd="sng">
            <a:solidFill>
              <a:srgbClr val="FFFF99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17960" dir="2700000">
              <a:srgbClr val="CACA79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0" name="Shape 230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1" name="Shape 231"/>
          <p:cNvSpPr txBox="1">
            <a:spLocks noGrp="1"/>
          </p:cNvSpPr>
          <p:nvPr>
            <p:ph type="title"/>
          </p:nvPr>
        </p:nvSpPr>
        <p:spPr>
          <a:xfrm>
            <a:off x="685800" y="838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8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Surface Tension</a:t>
            </a:r>
            <a:r>
              <a:rPr lang="en-US"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/>
            </a:r>
            <a:br>
              <a:rPr lang="en-US"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endParaRPr/>
          </a:p>
        </p:txBody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1563687" y="2093912"/>
            <a:ext cx="70866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Resistance to penetration &amp; separation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Surface acts to reduce surface area</a:t>
            </a:r>
            <a:endParaRPr/>
          </a:p>
        </p:txBody>
      </p:sp>
      <p:pic>
        <p:nvPicPr>
          <p:cNvPr id="233" name="Shape 2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5337" y="152400"/>
            <a:ext cx="576262" cy="769937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lt2"/>
            </a:outerShdw>
          </a:effectLst>
        </p:spPr>
      </p:pic>
      <p:grpSp>
        <p:nvGrpSpPr>
          <p:cNvPr id="234" name="Shape 234"/>
          <p:cNvGrpSpPr/>
          <p:nvPr/>
        </p:nvGrpSpPr>
        <p:grpSpPr>
          <a:xfrm>
            <a:off x="3352800" y="3352800"/>
            <a:ext cx="1600200" cy="1295400"/>
            <a:chOff x="3276600" y="4343400"/>
            <a:chExt cx="1600200" cy="1295400"/>
          </a:xfrm>
        </p:grpSpPr>
        <p:sp>
          <p:nvSpPr>
            <p:cNvPr id="235" name="Shape 235"/>
            <p:cNvSpPr/>
            <p:nvPr/>
          </p:nvSpPr>
          <p:spPr>
            <a:xfrm>
              <a:off x="3276600" y="4343400"/>
              <a:ext cx="1600200" cy="12954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6" name="Shape 236"/>
            <p:cNvSpPr/>
            <p:nvPr/>
          </p:nvSpPr>
          <p:spPr>
            <a:xfrm>
              <a:off x="3352800" y="4876800"/>
              <a:ext cx="3810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7" name="Shape 237"/>
            <p:cNvSpPr/>
            <p:nvPr/>
          </p:nvSpPr>
          <p:spPr>
            <a:xfrm flipH="1">
              <a:off x="4419600" y="4876800"/>
              <a:ext cx="3810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8" name="Shape 238"/>
            <p:cNvSpPr/>
            <p:nvPr/>
          </p:nvSpPr>
          <p:spPr>
            <a:xfrm rot="-5400000" flipH="1">
              <a:off x="3886200" y="4533900"/>
              <a:ext cx="3810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9" name="Shape 239"/>
            <p:cNvSpPr/>
            <p:nvPr/>
          </p:nvSpPr>
          <p:spPr>
            <a:xfrm rot="-5400000">
              <a:off x="3924300" y="5295900"/>
              <a:ext cx="3810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40" name="Shape 240"/>
          <p:cNvSpPr txBox="1"/>
          <p:nvPr/>
        </p:nvSpPr>
        <p:spPr>
          <a:xfrm>
            <a:off x="1066800" y="4876800"/>
            <a:ext cx="7086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Smallest SA to Volume ratio is offered </a:t>
            </a:r>
            <a:b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by sphere</a:t>
            </a:r>
            <a:endParaRPr/>
          </a:p>
        </p:txBody>
      </p:sp>
      <p:sp>
        <p:nvSpPr>
          <p:cNvPr id="241" name="Shape 241"/>
          <p:cNvSpPr txBox="1"/>
          <p:nvPr/>
        </p:nvSpPr>
        <p:spPr>
          <a:xfrm>
            <a:off x="76200" y="117475"/>
            <a:ext cx="3365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/>
          <p:nvPr/>
        </p:nvSpPr>
        <p:spPr>
          <a:xfrm>
            <a:off x="457200" y="990600"/>
            <a:ext cx="7848600" cy="5410200"/>
          </a:xfrm>
          <a:prstGeom prst="rect">
            <a:avLst/>
          </a:prstGeom>
          <a:solidFill>
            <a:schemeClr val="accent1"/>
          </a:solidFill>
          <a:ln w="76200" cap="sq" cmpd="sng">
            <a:solidFill>
              <a:srgbClr val="FFFF99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17960" dir="2700000">
              <a:srgbClr val="CACA79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7" name="Shape 2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5337" y="152400"/>
            <a:ext cx="576262" cy="769937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lt2"/>
            </a:outerShdw>
          </a:effectLst>
        </p:spPr>
      </p:pic>
      <p:sp>
        <p:nvSpPr>
          <p:cNvPr id="248" name="Shape 248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9" name="Shape 249"/>
          <p:cNvSpPr txBox="1">
            <a:spLocks noGrp="1"/>
          </p:cNvSpPr>
          <p:nvPr>
            <p:ph type="ctrTitle"/>
          </p:nvPr>
        </p:nvSpPr>
        <p:spPr>
          <a:xfrm>
            <a:off x="1143000" y="152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8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Dripping Blood</a:t>
            </a:r>
            <a:r>
              <a:rPr lang="en-US"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/>
            </a:r>
            <a:br>
              <a:rPr lang="en-US"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endParaRPr/>
          </a:p>
        </p:txBody>
      </p:sp>
      <p:pic>
        <p:nvPicPr>
          <p:cNvPr id="250" name="Shape 2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838200"/>
            <a:ext cx="931862" cy="1752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1" name="Shape 251"/>
          <p:cNvCxnSpPr/>
          <p:nvPr/>
        </p:nvCxnSpPr>
        <p:spPr>
          <a:xfrm>
            <a:off x="1143000" y="990600"/>
            <a:ext cx="304800" cy="228600"/>
          </a:xfrm>
          <a:prstGeom prst="straightConnector1">
            <a:avLst/>
          </a:prstGeom>
          <a:noFill/>
          <a:ln w="38100" cap="sq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252" name="Shape 252"/>
          <p:cNvCxnSpPr/>
          <p:nvPr/>
        </p:nvCxnSpPr>
        <p:spPr>
          <a:xfrm>
            <a:off x="1371600" y="1219200"/>
            <a:ext cx="0" cy="1295400"/>
          </a:xfrm>
          <a:prstGeom prst="straightConnector1">
            <a:avLst/>
          </a:prstGeom>
          <a:noFill/>
          <a:ln w="12700" cap="sq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53" name="Shape 253"/>
          <p:cNvSpPr txBox="1"/>
          <p:nvPr/>
        </p:nvSpPr>
        <p:spPr>
          <a:xfrm>
            <a:off x="2516187" y="2133600"/>
            <a:ext cx="479901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Blood drop grows until Wt (G) &gt; S.T.</a:t>
            </a:r>
            <a:endParaRPr/>
          </a:p>
        </p:txBody>
      </p:sp>
      <p:sp>
        <p:nvSpPr>
          <p:cNvPr id="254" name="Shape 254"/>
          <p:cNvSpPr/>
          <p:nvPr/>
        </p:nvSpPr>
        <p:spPr>
          <a:xfrm rot="-5400000">
            <a:off x="1295400" y="2438400"/>
            <a:ext cx="152400" cy="152400"/>
          </a:xfrm>
          <a:prstGeom prst="moon">
            <a:avLst>
              <a:gd name="adj" fmla="val 50000"/>
            </a:avLst>
          </a:prstGeom>
          <a:solidFill>
            <a:srgbClr val="FF0000"/>
          </a:solidFill>
          <a:ln w="12700" cap="sq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5" name="Shape 255"/>
          <p:cNvSpPr txBox="1"/>
          <p:nvPr/>
        </p:nvSpPr>
        <p:spPr>
          <a:xfrm>
            <a:off x="2486025" y="2590800"/>
            <a:ext cx="508158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Single drop breaks free (teardrop shape)</a:t>
            </a:r>
            <a:endParaRPr/>
          </a:p>
        </p:txBody>
      </p:sp>
      <p:sp>
        <p:nvSpPr>
          <p:cNvPr id="256" name="Shape 256"/>
          <p:cNvSpPr/>
          <p:nvPr/>
        </p:nvSpPr>
        <p:spPr>
          <a:xfrm>
            <a:off x="1295400" y="2667000"/>
            <a:ext cx="165100" cy="228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9311" y="27617"/>
                </a:moveTo>
                <a:cubicBezTo>
                  <a:pt x="84888" y="39079"/>
                  <a:pt x="77452" y="25408"/>
                  <a:pt x="86127" y="36869"/>
                </a:cubicBezTo>
                <a:cubicBezTo>
                  <a:pt x="90464" y="42807"/>
                  <a:pt x="86333" y="40874"/>
                  <a:pt x="90671" y="47640"/>
                </a:cubicBezTo>
                <a:cubicBezTo>
                  <a:pt x="94595" y="53855"/>
                  <a:pt x="100378" y="59930"/>
                  <a:pt x="104509" y="66006"/>
                </a:cubicBezTo>
                <a:cubicBezTo>
                  <a:pt x="115249" y="82439"/>
                  <a:pt x="103270" y="69459"/>
                  <a:pt x="113597" y="79815"/>
                </a:cubicBezTo>
                <a:cubicBezTo>
                  <a:pt x="116695" y="88377"/>
                  <a:pt x="120000" y="94591"/>
                  <a:pt x="113597" y="104395"/>
                </a:cubicBezTo>
                <a:cubicBezTo>
                  <a:pt x="110912" y="108538"/>
                  <a:pt x="99345" y="110609"/>
                  <a:pt x="92943" y="111990"/>
                </a:cubicBezTo>
                <a:cubicBezTo>
                  <a:pt x="84268" y="116133"/>
                  <a:pt x="78485" y="116823"/>
                  <a:pt x="67745" y="118204"/>
                </a:cubicBezTo>
                <a:cubicBezTo>
                  <a:pt x="41514" y="117238"/>
                  <a:pt x="32633" y="120000"/>
                  <a:pt x="14870" y="111990"/>
                </a:cubicBezTo>
                <a:cubicBezTo>
                  <a:pt x="11772" y="108952"/>
                  <a:pt x="8881" y="105914"/>
                  <a:pt x="5783" y="102876"/>
                </a:cubicBezTo>
                <a:cubicBezTo>
                  <a:pt x="3098" y="100115"/>
                  <a:pt x="1239" y="93624"/>
                  <a:pt x="1239" y="93624"/>
                </a:cubicBezTo>
                <a:cubicBezTo>
                  <a:pt x="2891" y="79953"/>
                  <a:pt x="0" y="70425"/>
                  <a:pt x="17349" y="62968"/>
                </a:cubicBezTo>
                <a:cubicBezTo>
                  <a:pt x="27469" y="49021"/>
                  <a:pt x="36144" y="36593"/>
                  <a:pt x="42547" y="21542"/>
                </a:cubicBezTo>
                <a:cubicBezTo>
                  <a:pt x="43166" y="20023"/>
                  <a:pt x="44199" y="18504"/>
                  <a:pt x="44819" y="16985"/>
                </a:cubicBezTo>
                <a:cubicBezTo>
                  <a:pt x="45851" y="14499"/>
                  <a:pt x="46058" y="11737"/>
                  <a:pt x="47091" y="9252"/>
                </a:cubicBezTo>
                <a:cubicBezTo>
                  <a:pt x="48330" y="6075"/>
                  <a:pt x="51635" y="0"/>
                  <a:pt x="51635" y="0"/>
                </a:cubicBezTo>
                <a:cubicBezTo>
                  <a:pt x="58657" y="4695"/>
                  <a:pt x="60103" y="8423"/>
                  <a:pt x="65473" y="13808"/>
                </a:cubicBezTo>
                <a:cubicBezTo>
                  <a:pt x="67951" y="18918"/>
                  <a:pt x="68777" y="24441"/>
                  <a:pt x="72289" y="29136"/>
                </a:cubicBezTo>
                <a:cubicBezTo>
                  <a:pt x="73321" y="30517"/>
                  <a:pt x="74974" y="32727"/>
                  <a:pt x="77039" y="32313"/>
                </a:cubicBezTo>
                <a:cubicBezTo>
                  <a:pt x="79311" y="31760"/>
                  <a:pt x="78485" y="29136"/>
                  <a:pt x="79311" y="27617"/>
                </a:cubicBezTo>
                <a:close/>
              </a:path>
            </a:pathLst>
          </a:custGeom>
          <a:solidFill>
            <a:srgbClr val="FF0000"/>
          </a:solidFill>
          <a:ln w="12700" cap="sq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7" name="Shape 257"/>
          <p:cNvSpPr/>
          <p:nvPr/>
        </p:nvSpPr>
        <p:spPr>
          <a:xfrm>
            <a:off x="1295400" y="4572000"/>
            <a:ext cx="152400" cy="152400"/>
          </a:xfrm>
          <a:prstGeom prst="ellipse">
            <a:avLst/>
          </a:prstGeom>
          <a:solidFill>
            <a:srgbClr val="FF0000"/>
          </a:solidFill>
          <a:ln w="12700" cap="sq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8" name="Shape 258"/>
          <p:cNvSpPr txBox="1"/>
          <p:nvPr/>
        </p:nvSpPr>
        <p:spPr>
          <a:xfrm>
            <a:off x="2462212" y="3200400"/>
            <a:ext cx="427513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Surface tension pulls in vertically</a:t>
            </a:r>
            <a:endParaRPr/>
          </a:p>
        </p:txBody>
      </p:sp>
      <p:sp>
        <p:nvSpPr>
          <p:cNvPr id="259" name="Shape 259"/>
          <p:cNvSpPr txBox="1"/>
          <p:nvPr/>
        </p:nvSpPr>
        <p:spPr>
          <a:xfrm>
            <a:off x="2462212" y="4419600"/>
            <a:ext cx="447198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Shape settles into sphere (0.05 ml) </a:t>
            </a:r>
            <a:endParaRPr/>
          </a:p>
        </p:txBody>
      </p:sp>
      <p:cxnSp>
        <p:nvCxnSpPr>
          <p:cNvPr id="260" name="Shape 260"/>
          <p:cNvCxnSpPr/>
          <p:nvPr/>
        </p:nvCxnSpPr>
        <p:spPr>
          <a:xfrm>
            <a:off x="914400" y="5791200"/>
            <a:ext cx="1066800" cy="0"/>
          </a:xfrm>
          <a:prstGeom prst="straightConnector1">
            <a:avLst/>
          </a:prstGeom>
          <a:noFill/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61" name="Shape 261"/>
          <p:cNvSpPr/>
          <p:nvPr/>
        </p:nvSpPr>
        <p:spPr>
          <a:xfrm>
            <a:off x="1295400" y="5562600"/>
            <a:ext cx="152400" cy="152400"/>
          </a:xfrm>
          <a:prstGeom prst="ellipse">
            <a:avLst/>
          </a:prstGeom>
          <a:solidFill>
            <a:srgbClr val="FF0000"/>
          </a:solidFill>
          <a:ln w="12700" cap="sq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2" name="Shape 262"/>
          <p:cNvSpPr txBox="1"/>
          <p:nvPr/>
        </p:nvSpPr>
        <p:spPr>
          <a:xfrm>
            <a:off x="2462212" y="5299075"/>
            <a:ext cx="39465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Does not break up until impact</a:t>
            </a:r>
            <a:endParaRPr/>
          </a:p>
        </p:txBody>
      </p:sp>
      <p:sp>
        <p:nvSpPr>
          <p:cNvPr id="263" name="Shape 263"/>
          <p:cNvSpPr/>
          <p:nvPr/>
        </p:nvSpPr>
        <p:spPr>
          <a:xfrm>
            <a:off x="685800" y="3124200"/>
            <a:ext cx="228600" cy="2209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4" name="Shape 264"/>
          <p:cNvSpPr txBox="1"/>
          <p:nvPr/>
        </p:nvSpPr>
        <p:spPr>
          <a:xfrm>
            <a:off x="2462212" y="3810000"/>
            <a:ext cx="225583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 horizontally</a:t>
            </a:r>
            <a:endParaRPr/>
          </a:p>
        </p:txBody>
      </p:sp>
      <p:sp>
        <p:nvSpPr>
          <p:cNvPr id="265" name="Shape 265"/>
          <p:cNvSpPr/>
          <p:nvPr/>
        </p:nvSpPr>
        <p:spPr>
          <a:xfrm rot="5400000">
            <a:off x="1257300" y="3314700"/>
            <a:ext cx="228600" cy="152400"/>
          </a:xfrm>
          <a:prstGeom prst="ellipse">
            <a:avLst/>
          </a:prstGeom>
          <a:solidFill>
            <a:srgbClr val="FF0000"/>
          </a:solidFill>
          <a:ln w="12700" cap="sq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66" name="Shape 266"/>
          <p:cNvGrpSpPr/>
          <p:nvPr/>
        </p:nvGrpSpPr>
        <p:grpSpPr>
          <a:xfrm>
            <a:off x="1905000" y="3124200"/>
            <a:ext cx="76200" cy="457200"/>
            <a:chOff x="7696200" y="1447800"/>
            <a:chExt cx="76200" cy="457200"/>
          </a:xfrm>
        </p:grpSpPr>
        <p:sp>
          <p:nvSpPr>
            <p:cNvPr id="267" name="Shape 267"/>
            <p:cNvSpPr/>
            <p:nvPr/>
          </p:nvSpPr>
          <p:spPr>
            <a:xfrm>
              <a:off x="7696200" y="1676400"/>
              <a:ext cx="76200" cy="2286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8" name="Shape 268"/>
            <p:cNvSpPr/>
            <p:nvPr/>
          </p:nvSpPr>
          <p:spPr>
            <a:xfrm rot="10800000" flipH="1">
              <a:off x="7696200" y="1447800"/>
              <a:ext cx="76200" cy="2286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69" name="Shape 269"/>
          <p:cNvSpPr/>
          <p:nvPr/>
        </p:nvSpPr>
        <p:spPr>
          <a:xfrm>
            <a:off x="1295400" y="3962400"/>
            <a:ext cx="228600" cy="152400"/>
          </a:xfrm>
          <a:prstGeom prst="ellipse">
            <a:avLst/>
          </a:prstGeom>
          <a:solidFill>
            <a:srgbClr val="FF0000"/>
          </a:solidFill>
          <a:ln w="12700" cap="sq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70" name="Shape 270"/>
          <p:cNvGrpSpPr/>
          <p:nvPr/>
        </p:nvGrpSpPr>
        <p:grpSpPr>
          <a:xfrm rot="5400000">
            <a:off x="2019300" y="3771900"/>
            <a:ext cx="76200" cy="457200"/>
            <a:chOff x="7696200" y="1447800"/>
            <a:chExt cx="76200" cy="457200"/>
          </a:xfrm>
        </p:grpSpPr>
        <p:sp>
          <p:nvSpPr>
            <p:cNvPr id="271" name="Shape 271"/>
            <p:cNvSpPr/>
            <p:nvPr/>
          </p:nvSpPr>
          <p:spPr>
            <a:xfrm>
              <a:off x="7696200" y="1676400"/>
              <a:ext cx="76200" cy="2286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72" name="Shape 272"/>
            <p:cNvSpPr/>
            <p:nvPr/>
          </p:nvSpPr>
          <p:spPr>
            <a:xfrm rot="10800000" flipH="1">
              <a:off x="7696200" y="1447800"/>
              <a:ext cx="76200" cy="2286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73" name="Shape 273"/>
          <p:cNvSpPr txBox="1"/>
          <p:nvPr/>
        </p:nvSpPr>
        <p:spPr>
          <a:xfrm>
            <a:off x="2514600" y="1524000"/>
            <a:ext cx="33829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Blood trickles downwards</a:t>
            </a:r>
            <a:endParaRPr/>
          </a:p>
        </p:txBody>
      </p:sp>
      <p:sp>
        <p:nvSpPr>
          <p:cNvPr id="274" name="Shape 274"/>
          <p:cNvSpPr txBox="1"/>
          <p:nvPr/>
        </p:nvSpPr>
        <p:spPr>
          <a:xfrm>
            <a:off x="76200" y="117475"/>
            <a:ext cx="3365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Shape 2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5337" y="152400"/>
            <a:ext cx="576262" cy="769937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lt2"/>
            </a:outerShdw>
          </a:effectLst>
        </p:spPr>
      </p:pic>
      <p:sp>
        <p:nvSpPr>
          <p:cNvPr id="280" name="Shape 280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1" name="Shape 281"/>
          <p:cNvSpPr txBox="1">
            <a:spLocks noGrp="1"/>
          </p:cNvSpPr>
          <p:nvPr>
            <p:ph type="ctrTitle"/>
          </p:nvPr>
        </p:nvSpPr>
        <p:spPr>
          <a:xfrm>
            <a:off x="685800" y="76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Drop size</a:t>
            </a:r>
            <a:endParaRPr/>
          </a:p>
        </p:txBody>
      </p:sp>
      <p:sp>
        <p:nvSpPr>
          <p:cNvPr id="282" name="Shape 282"/>
          <p:cNvSpPr txBox="1"/>
          <p:nvPr/>
        </p:nvSpPr>
        <p:spPr>
          <a:xfrm>
            <a:off x="1162050" y="4327525"/>
            <a:ext cx="438150" cy="1311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Times New Roman"/>
              <a:buNone/>
            </a:pPr>
            <a:r>
              <a:rPr lang="en-US" sz="8000" b="0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grpSp>
        <p:nvGrpSpPr>
          <p:cNvPr id="283" name="Shape 283"/>
          <p:cNvGrpSpPr/>
          <p:nvPr/>
        </p:nvGrpSpPr>
        <p:grpSpPr>
          <a:xfrm>
            <a:off x="762000" y="1981200"/>
            <a:ext cx="955675" cy="1787525"/>
            <a:chOff x="757237" y="1143000"/>
            <a:chExt cx="955675" cy="1787525"/>
          </a:xfrm>
        </p:grpSpPr>
        <p:pic>
          <p:nvPicPr>
            <p:cNvPr id="284" name="Shape 28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57237" y="1143000"/>
              <a:ext cx="955675" cy="1787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85" name="Shape 285"/>
            <p:cNvCxnSpPr/>
            <p:nvPr/>
          </p:nvCxnSpPr>
          <p:spPr>
            <a:xfrm>
              <a:off x="1219200" y="1295400"/>
              <a:ext cx="228600" cy="228600"/>
            </a:xfrm>
            <a:prstGeom prst="straightConnector1">
              <a:avLst/>
            </a:prstGeom>
            <a:noFill/>
            <a:ln w="28575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cxnSp>
        <p:nvCxnSpPr>
          <p:cNvPr id="286" name="Shape 286"/>
          <p:cNvCxnSpPr/>
          <p:nvPr/>
        </p:nvCxnSpPr>
        <p:spPr>
          <a:xfrm>
            <a:off x="1371600" y="2286000"/>
            <a:ext cx="0" cy="1447800"/>
          </a:xfrm>
          <a:prstGeom prst="straightConnector1">
            <a:avLst/>
          </a:prstGeom>
          <a:noFill/>
          <a:ln w="12700" cap="sq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87" name="Shape 287"/>
          <p:cNvSpPr/>
          <p:nvPr/>
        </p:nvSpPr>
        <p:spPr>
          <a:xfrm rot="-5400000">
            <a:off x="1295400" y="3657600"/>
            <a:ext cx="152400" cy="152400"/>
          </a:xfrm>
          <a:prstGeom prst="moon">
            <a:avLst>
              <a:gd name="adj" fmla="val 50000"/>
            </a:avLst>
          </a:prstGeom>
          <a:solidFill>
            <a:srgbClr val="FF0000"/>
          </a:solidFill>
          <a:ln w="12700" cap="sq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8" name="Shape 288"/>
          <p:cNvSpPr txBox="1"/>
          <p:nvPr/>
        </p:nvSpPr>
        <p:spPr>
          <a:xfrm>
            <a:off x="228600" y="1158875"/>
            <a:ext cx="2408237" cy="82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Standard drop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size 50ul (0.05ml)</a:t>
            </a:r>
            <a:endParaRPr/>
          </a:p>
        </p:txBody>
      </p:sp>
      <p:grpSp>
        <p:nvGrpSpPr>
          <p:cNvPr id="289" name="Shape 289"/>
          <p:cNvGrpSpPr/>
          <p:nvPr/>
        </p:nvGrpSpPr>
        <p:grpSpPr>
          <a:xfrm>
            <a:off x="3352800" y="2022475"/>
            <a:ext cx="955675" cy="1787525"/>
            <a:chOff x="3429000" y="1143000"/>
            <a:chExt cx="955675" cy="1787525"/>
          </a:xfrm>
        </p:grpSpPr>
        <p:pic>
          <p:nvPicPr>
            <p:cNvPr id="290" name="Shape 29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29000" y="1143000"/>
              <a:ext cx="955675" cy="1787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91" name="Shape 291"/>
            <p:cNvCxnSpPr/>
            <p:nvPr/>
          </p:nvCxnSpPr>
          <p:spPr>
            <a:xfrm>
              <a:off x="3890962" y="1295400"/>
              <a:ext cx="228600" cy="228600"/>
            </a:xfrm>
            <a:prstGeom prst="straightConnector1">
              <a:avLst/>
            </a:prstGeom>
            <a:noFill/>
            <a:ln w="5715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cxnSp>
        <p:nvCxnSpPr>
          <p:cNvPr id="292" name="Shape 292"/>
          <p:cNvCxnSpPr/>
          <p:nvPr/>
        </p:nvCxnSpPr>
        <p:spPr>
          <a:xfrm>
            <a:off x="3962400" y="2362200"/>
            <a:ext cx="0" cy="1447800"/>
          </a:xfrm>
          <a:prstGeom prst="straightConnector1">
            <a:avLst/>
          </a:prstGeom>
          <a:noFill/>
          <a:ln w="28575" cap="sq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93" name="Shape 293"/>
          <p:cNvSpPr/>
          <p:nvPr/>
        </p:nvSpPr>
        <p:spPr>
          <a:xfrm rot="-5400000">
            <a:off x="3848100" y="3695700"/>
            <a:ext cx="228600" cy="152400"/>
          </a:xfrm>
          <a:prstGeom prst="moon">
            <a:avLst>
              <a:gd name="adj" fmla="val 50000"/>
            </a:avLst>
          </a:prstGeom>
          <a:solidFill>
            <a:srgbClr val="FF0000"/>
          </a:solidFill>
          <a:ln w="12700" cap="sq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4" name="Shape 294"/>
          <p:cNvSpPr/>
          <p:nvPr/>
        </p:nvSpPr>
        <p:spPr>
          <a:xfrm>
            <a:off x="3914775" y="3962400"/>
            <a:ext cx="165100" cy="228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9311" y="27617"/>
                </a:moveTo>
                <a:cubicBezTo>
                  <a:pt x="84888" y="39079"/>
                  <a:pt x="77452" y="25408"/>
                  <a:pt x="86127" y="36869"/>
                </a:cubicBezTo>
                <a:cubicBezTo>
                  <a:pt x="90464" y="42807"/>
                  <a:pt x="86333" y="40874"/>
                  <a:pt x="90671" y="47640"/>
                </a:cubicBezTo>
                <a:cubicBezTo>
                  <a:pt x="94595" y="53855"/>
                  <a:pt x="100378" y="59930"/>
                  <a:pt x="104509" y="66006"/>
                </a:cubicBezTo>
                <a:cubicBezTo>
                  <a:pt x="115249" y="82439"/>
                  <a:pt x="103270" y="69459"/>
                  <a:pt x="113597" y="79815"/>
                </a:cubicBezTo>
                <a:cubicBezTo>
                  <a:pt x="116695" y="88377"/>
                  <a:pt x="120000" y="94591"/>
                  <a:pt x="113597" y="104395"/>
                </a:cubicBezTo>
                <a:cubicBezTo>
                  <a:pt x="110912" y="108538"/>
                  <a:pt x="99345" y="110609"/>
                  <a:pt x="92943" y="111990"/>
                </a:cubicBezTo>
                <a:cubicBezTo>
                  <a:pt x="84268" y="116133"/>
                  <a:pt x="78485" y="116823"/>
                  <a:pt x="67745" y="118204"/>
                </a:cubicBezTo>
                <a:cubicBezTo>
                  <a:pt x="41514" y="117238"/>
                  <a:pt x="32633" y="120000"/>
                  <a:pt x="14870" y="111990"/>
                </a:cubicBezTo>
                <a:cubicBezTo>
                  <a:pt x="11772" y="108952"/>
                  <a:pt x="8881" y="105914"/>
                  <a:pt x="5783" y="102876"/>
                </a:cubicBezTo>
                <a:cubicBezTo>
                  <a:pt x="3098" y="100115"/>
                  <a:pt x="1239" y="93624"/>
                  <a:pt x="1239" y="93624"/>
                </a:cubicBezTo>
                <a:cubicBezTo>
                  <a:pt x="2891" y="79953"/>
                  <a:pt x="0" y="70425"/>
                  <a:pt x="17349" y="62968"/>
                </a:cubicBezTo>
                <a:cubicBezTo>
                  <a:pt x="27469" y="49021"/>
                  <a:pt x="36144" y="36593"/>
                  <a:pt x="42547" y="21542"/>
                </a:cubicBezTo>
                <a:cubicBezTo>
                  <a:pt x="43166" y="20023"/>
                  <a:pt x="44199" y="18504"/>
                  <a:pt x="44819" y="16985"/>
                </a:cubicBezTo>
                <a:cubicBezTo>
                  <a:pt x="45851" y="14499"/>
                  <a:pt x="46058" y="11737"/>
                  <a:pt x="47091" y="9252"/>
                </a:cubicBezTo>
                <a:cubicBezTo>
                  <a:pt x="48330" y="6075"/>
                  <a:pt x="51635" y="0"/>
                  <a:pt x="51635" y="0"/>
                </a:cubicBezTo>
                <a:cubicBezTo>
                  <a:pt x="58657" y="4695"/>
                  <a:pt x="60103" y="8423"/>
                  <a:pt x="65473" y="13808"/>
                </a:cubicBezTo>
                <a:cubicBezTo>
                  <a:pt x="67951" y="18918"/>
                  <a:pt x="68777" y="24441"/>
                  <a:pt x="72289" y="29136"/>
                </a:cubicBezTo>
                <a:cubicBezTo>
                  <a:pt x="73321" y="30517"/>
                  <a:pt x="74974" y="32727"/>
                  <a:pt x="77039" y="32313"/>
                </a:cubicBezTo>
                <a:cubicBezTo>
                  <a:pt x="79311" y="31760"/>
                  <a:pt x="78485" y="29136"/>
                  <a:pt x="79311" y="27617"/>
                </a:cubicBezTo>
                <a:close/>
              </a:path>
            </a:pathLst>
          </a:custGeom>
          <a:solidFill>
            <a:srgbClr val="FF0000"/>
          </a:solidFill>
          <a:ln w="12700" cap="sq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5" name="Shape 295"/>
          <p:cNvSpPr/>
          <p:nvPr/>
        </p:nvSpPr>
        <p:spPr>
          <a:xfrm>
            <a:off x="1343025" y="3886200"/>
            <a:ext cx="76200" cy="228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9311" y="27617"/>
                </a:moveTo>
                <a:cubicBezTo>
                  <a:pt x="84888" y="39079"/>
                  <a:pt x="77452" y="25408"/>
                  <a:pt x="86127" y="36869"/>
                </a:cubicBezTo>
                <a:cubicBezTo>
                  <a:pt x="90464" y="42807"/>
                  <a:pt x="86333" y="40874"/>
                  <a:pt x="90671" y="47640"/>
                </a:cubicBezTo>
                <a:cubicBezTo>
                  <a:pt x="94595" y="53855"/>
                  <a:pt x="100378" y="59930"/>
                  <a:pt x="104509" y="66006"/>
                </a:cubicBezTo>
                <a:cubicBezTo>
                  <a:pt x="115249" y="82439"/>
                  <a:pt x="103270" y="69459"/>
                  <a:pt x="113597" y="79815"/>
                </a:cubicBezTo>
                <a:cubicBezTo>
                  <a:pt x="116695" y="88377"/>
                  <a:pt x="120000" y="94591"/>
                  <a:pt x="113597" y="104395"/>
                </a:cubicBezTo>
                <a:cubicBezTo>
                  <a:pt x="110912" y="108538"/>
                  <a:pt x="99345" y="110609"/>
                  <a:pt x="92943" y="111990"/>
                </a:cubicBezTo>
                <a:cubicBezTo>
                  <a:pt x="84268" y="116133"/>
                  <a:pt x="78485" y="116823"/>
                  <a:pt x="67745" y="118204"/>
                </a:cubicBezTo>
                <a:cubicBezTo>
                  <a:pt x="41514" y="117238"/>
                  <a:pt x="32633" y="120000"/>
                  <a:pt x="14870" y="111990"/>
                </a:cubicBezTo>
                <a:cubicBezTo>
                  <a:pt x="11772" y="108952"/>
                  <a:pt x="8881" y="105914"/>
                  <a:pt x="5783" y="102876"/>
                </a:cubicBezTo>
                <a:cubicBezTo>
                  <a:pt x="3098" y="100115"/>
                  <a:pt x="1239" y="93624"/>
                  <a:pt x="1239" y="93624"/>
                </a:cubicBezTo>
                <a:cubicBezTo>
                  <a:pt x="2891" y="79953"/>
                  <a:pt x="0" y="70425"/>
                  <a:pt x="17349" y="62968"/>
                </a:cubicBezTo>
                <a:cubicBezTo>
                  <a:pt x="27469" y="49021"/>
                  <a:pt x="36144" y="36593"/>
                  <a:pt x="42547" y="21542"/>
                </a:cubicBezTo>
                <a:cubicBezTo>
                  <a:pt x="43166" y="20023"/>
                  <a:pt x="44199" y="18504"/>
                  <a:pt x="44819" y="16985"/>
                </a:cubicBezTo>
                <a:cubicBezTo>
                  <a:pt x="45851" y="14499"/>
                  <a:pt x="46058" y="11737"/>
                  <a:pt x="47091" y="9252"/>
                </a:cubicBezTo>
                <a:cubicBezTo>
                  <a:pt x="48330" y="6075"/>
                  <a:pt x="51635" y="0"/>
                  <a:pt x="51635" y="0"/>
                </a:cubicBezTo>
                <a:cubicBezTo>
                  <a:pt x="58657" y="4695"/>
                  <a:pt x="60103" y="8423"/>
                  <a:pt x="65473" y="13808"/>
                </a:cubicBezTo>
                <a:cubicBezTo>
                  <a:pt x="67951" y="18918"/>
                  <a:pt x="68777" y="24441"/>
                  <a:pt x="72289" y="29136"/>
                </a:cubicBezTo>
                <a:cubicBezTo>
                  <a:pt x="73321" y="30517"/>
                  <a:pt x="74974" y="32727"/>
                  <a:pt x="77039" y="32313"/>
                </a:cubicBezTo>
                <a:cubicBezTo>
                  <a:pt x="79311" y="31760"/>
                  <a:pt x="78485" y="29136"/>
                  <a:pt x="79311" y="27617"/>
                </a:cubicBezTo>
                <a:close/>
              </a:path>
            </a:pathLst>
          </a:custGeom>
          <a:solidFill>
            <a:srgbClr val="FF0000"/>
          </a:solidFill>
          <a:ln w="12700" cap="sq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6" name="Shape 296"/>
          <p:cNvSpPr txBox="1"/>
          <p:nvPr/>
        </p:nvSpPr>
        <p:spPr>
          <a:xfrm>
            <a:off x="3752850" y="4464050"/>
            <a:ext cx="488950" cy="155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Times New Roman"/>
              <a:buNone/>
            </a:pPr>
            <a:r>
              <a:rPr lang="en-US" sz="9600" b="0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sp>
        <p:nvSpPr>
          <p:cNvPr id="297" name="Shape 297"/>
          <p:cNvSpPr txBox="1"/>
          <p:nvPr/>
        </p:nvSpPr>
        <p:spPr>
          <a:xfrm>
            <a:off x="2579687" y="1143000"/>
            <a:ext cx="2830512" cy="82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Rapid bleeding gives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slightly larger drop</a:t>
            </a:r>
            <a:endParaRPr/>
          </a:p>
        </p:txBody>
      </p:sp>
      <p:grpSp>
        <p:nvGrpSpPr>
          <p:cNvPr id="298" name="Shape 298"/>
          <p:cNvGrpSpPr/>
          <p:nvPr/>
        </p:nvGrpSpPr>
        <p:grpSpPr>
          <a:xfrm>
            <a:off x="6248400" y="2325687"/>
            <a:ext cx="1635125" cy="874712"/>
            <a:chOff x="6248400" y="2325687"/>
            <a:chExt cx="1635125" cy="874712"/>
          </a:xfrm>
        </p:grpSpPr>
        <p:pic>
          <p:nvPicPr>
            <p:cNvPr id="299" name="Shape 29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248400" y="2325687"/>
              <a:ext cx="1635125" cy="8747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0" name="Shape 300"/>
            <p:cNvSpPr/>
            <p:nvPr/>
          </p:nvSpPr>
          <p:spPr>
            <a:xfrm rot="-5400000">
              <a:off x="7734300" y="2628900"/>
              <a:ext cx="76200" cy="152400"/>
            </a:xfrm>
            <a:prstGeom prst="moon">
              <a:avLst>
                <a:gd name="adj" fmla="val 50000"/>
              </a:avLst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301" name="Shape 301"/>
          <p:cNvSpPr txBox="1"/>
          <p:nvPr/>
        </p:nvSpPr>
        <p:spPr>
          <a:xfrm>
            <a:off x="5851525" y="1143000"/>
            <a:ext cx="2933700" cy="82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Shaking/movement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casts off smaller drops</a:t>
            </a:r>
            <a:endParaRPr/>
          </a:p>
        </p:txBody>
      </p:sp>
      <p:sp>
        <p:nvSpPr>
          <p:cNvPr id="302" name="Shape 302"/>
          <p:cNvSpPr/>
          <p:nvPr/>
        </p:nvSpPr>
        <p:spPr>
          <a:xfrm>
            <a:off x="7772400" y="2819400"/>
            <a:ext cx="76200" cy="228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9311" y="27617"/>
                </a:moveTo>
                <a:cubicBezTo>
                  <a:pt x="84888" y="39079"/>
                  <a:pt x="77452" y="25408"/>
                  <a:pt x="86127" y="36869"/>
                </a:cubicBezTo>
                <a:cubicBezTo>
                  <a:pt x="90464" y="42807"/>
                  <a:pt x="86333" y="40874"/>
                  <a:pt x="90671" y="47640"/>
                </a:cubicBezTo>
                <a:cubicBezTo>
                  <a:pt x="94595" y="53855"/>
                  <a:pt x="100378" y="59930"/>
                  <a:pt x="104509" y="66006"/>
                </a:cubicBezTo>
                <a:cubicBezTo>
                  <a:pt x="115249" y="82439"/>
                  <a:pt x="103270" y="69459"/>
                  <a:pt x="113597" y="79815"/>
                </a:cubicBezTo>
                <a:cubicBezTo>
                  <a:pt x="116695" y="88377"/>
                  <a:pt x="120000" y="94591"/>
                  <a:pt x="113597" y="104395"/>
                </a:cubicBezTo>
                <a:cubicBezTo>
                  <a:pt x="110912" y="108538"/>
                  <a:pt x="99345" y="110609"/>
                  <a:pt x="92943" y="111990"/>
                </a:cubicBezTo>
                <a:cubicBezTo>
                  <a:pt x="84268" y="116133"/>
                  <a:pt x="78485" y="116823"/>
                  <a:pt x="67745" y="118204"/>
                </a:cubicBezTo>
                <a:cubicBezTo>
                  <a:pt x="41514" y="117238"/>
                  <a:pt x="32633" y="120000"/>
                  <a:pt x="14870" y="111990"/>
                </a:cubicBezTo>
                <a:cubicBezTo>
                  <a:pt x="11772" y="108952"/>
                  <a:pt x="8881" y="105914"/>
                  <a:pt x="5783" y="102876"/>
                </a:cubicBezTo>
                <a:cubicBezTo>
                  <a:pt x="3098" y="100115"/>
                  <a:pt x="1239" y="93624"/>
                  <a:pt x="1239" y="93624"/>
                </a:cubicBezTo>
                <a:cubicBezTo>
                  <a:pt x="2891" y="79953"/>
                  <a:pt x="0" y="70425"/>
                  <a:pt x="17349" y="62968"/>
                </a:cubicBezTo>
                <a:cubicBezTo>
                  <a:pt x="27469" y="49021"/>
                  <a:pt x="36144" y="36593"/>
                  <a:pt x="42547" y="21542"/>
                </a:cubicBezTo>
                <a:cubicBezTo>
                  <a:pt x="43166" y="20023"/>
                  <a:pt x="44199" y="18504"/>
                  <a:pt x="44819" y="16985"/>
                </a:cubicBezTo>
                <a:cubicBezTo>
                  <a:pt x="45851" y="14499"/>
                  <a:pt x="46058" y="11737"/>
                  <a:pt x="47091" y="9252"/>
                </a:cubicBezTo>
                <a:cubicBezTo>
                  <a:pt x="48330" y="6075"/>
                  <a:pt x="51635" y="0"/>
                  <a:pt x="51635" y="0"/>
                </a:cubicBezTo>
                <a:cubicBezTo>
                  <a:pt x="58657" y="4695"/>
                  <a:pt x="60103" y="8423"/>
                  <a:pt x="65473" y="13808"/>
                </a:cubicBezTo>
                <a:cubicBezTo>
                  <a:pt x="67951" y="18918"/>
                  <a:pt x="68777" y="24441"/>
                  <a:pt x="72289" y="29136"/>
                </a:cubicBezTo>
                <a:cubicBezTo>
                  <a:pt x="73321" y="30517"/>
                  <a:pt x="74974" y="32727"/>
                  <a:pt x="77039" y="32313"/>
                </a:cubicBezTo>
                <a:cubicBezTo>
                  <a:pt x="79311" y="31760"/>
                  <a:pt x="78485" y="29136"/>
                  <a:pt x="79311" y="27617"/>
                </a:cubicBezTo>
                <a:close/>
              </a:path>
            </a:pathLst>
          </a:custGeom>
          <a:solidFill>
            <a:srgbClr val="FF0000"/>
          </a:solidFill>
          <a:ln w="12700" cap="sq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3" name="Shape 303"/>
          <p:cNvSpPr txBox="1"/>
          <p:nvPr/>
        </p:nvSpPr>
        <p:spPr>
          <a:xfrm>
            <a:off x="7626350" y="3200400"/>
            <a:ext cx="374650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Times New Roman"/>
              <a:buNone/>
            </a:pPr>
            <a:r>
              <a:rPr lang="en-US" sz="6000" b="0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sp>
        <p:nvSpPr>
          <p:cNvPr id="304" name="Shape 304"/>
          <p:cNvSpPr/>
          <p:nvPr/>
        </p:nvSpPr>
        <p:spPr>
          <a:xfrm>
            <a:off x="8305800" y="2743200"/>
            <a:ext cx="152400" cy="685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5" name="Shape 305"/>
          <p:cNvSpPr txBox="1"/>
          <p:nvPr/>
        </p:nvSpPr>
        <p:spPr>
          <a:xfrm>
            <a:off x="76200" y="117475"/>
            <a:ext cx="3365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>
            <a:spLocks noGrp="1"/>
          </p:cNvSpPr>
          <p:nvPr>
            <p:ph type="title"/>
          </p:nvPr>
        </p:nvSpPr>
        <p:spPr>
          <a:xfrm>
            <a:off x="1066800" y="3124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32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Terminal Velocity  v Distance Fallen</a:t>
            </a:r>
            <a:br>
              <a:rPr lang="en-US" sz="32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32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(metric)</a:t>
            </a:r>
            <a:endParaRPr/>
          </a:p>
        </p:txBody>
      </p:sp>
      <p:pic>
        <p:nvPicPr>
          <p:cNvPr id="311" name="Shape 3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228600"/>
            <a:ext cx="8578850" cy="657225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Shape 312"/>
          <p:cNvSpPr txBox="1"/>
          <p:nvPr/>
        </p:nvSpPr>
        <p:spPr>
          <a:xfrm>
            <a:off x="76200" y="117475"/>
            <a:ext cx="3365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title"/>
          </p:nvPr>
        </p:nvSpPr>
        <p:spPr>
          <a:xfrm>
            <a:off x="685800" y="2209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32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Terminal Velocity  v Distance Fallen</a:t>
            </a:r>
            <a:br>
              <a:rPr lang="en-US" sz="32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32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(imperial)</a:t>
            </a:r>
            <a:endParaRPr/>
          </a:p>
        </p:txBody>
      </p:sp>
      <p:pic>
        <p:nvPicPr>
          <p:cNvPr id="318" name="Shape 3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74637"/>
            <a:ext cx="8305800" cy="6367462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Shape 319"/>
          <p:cNvSpPr txBox="1"/>
          <p:nvPr/>
        </p:nvSpPr>
        <p:spPr>
          <a:xfrm>
            <a:off x="76200" y="117475"/>
            <a:ext cx="3365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Free Falling Blood Droplets</a:t>
            </a:r>
            <a:endParaRPr/>
          </a:p>
        </p:txBody>
      </p:sp>
      <p:grpSp>
        <p:nvGrpSpPr>
          <p:cNvPr id="325" name="Shape 325"/>
          <p:cNvGrpSpPr/>
          <p:nvPr/>
        </p:nvGrpSpPr>
        <p:grpSpPr>
          <a:xfrm>
            <a:off x="7381875" y="1036637"/>
            <a:ext cx="1533524" cy="5481638"/>
            <a:chOff x="7381875" y="1036637"/>
            <a:chExt cx="1533524" cy="5481638"/>
          </a:xfrm>
        </p:grpSpPr>
        <p:sp>
          <p:nvSpPr>
            <p:cNvPr id="326" name="Shape 326"/>
            <p:cNvSpPr txBox="1"/>
            <p:nvPr/>
          </p:nvSpPr>
          <p:spPr>
            <a:xfrm>
              <a:off x="7772400" y="4616450"/>
              <a:ext cx="488950" cy="15557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Font typeface="Times New Roman"/>
                <a:buNone/>
              </a:pPr>
              <a:r>
                <a:rPr lang="en-US" sz="9600" b="0" i="0" u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/>
            </a:p>
          </p:txBody>
        </p:sp>
        <p:pic>
          <p:nvPicPr>
            <p:cNvPr id="327" name="Shape 3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669212" y="1887537"/>
              <a:ext cx="560387" cy="10461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8" name="Shape 328"/>
            <p:cNvSpPr txBox="1"/>
            <p:nvPr/>
          </p:nvSpPr>
          <p:spPr>
            <a:xfrm>
              <a:off x="7381875" y="1036637"/>
              <a:ext cx="1114425" cy="822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50 ul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4.6 mm</a:t>
              </a:r>
              <a:endParaRPr/>
            </a:p>
          </p:txBody>
        </p:sp>
        <p:sp>
          <p:nvSpPr>
            <p:cNvPr id="329" name="Shape 329"/>
            <p:cNvSpPr/>
            <p:nvPr/>
          </p:nvSpPr>
          <p:spPr>
            <a:xfrm>
              <a:off x="7924800" y="3200400"/>
              <a:ext cx="152400" cy="24384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30" name="Shape 330"/>
            <p:cNvSpPr txBox="1"/>
            <p:nvPr/>
          </p:nvSpPr>
          <p:spPr>
            <a:xfrm>
              <a:off x="7543800" y="6061075"/>
              <a:ext cx="1081087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7.5 m/s</a:t>
              </a:r>
              <a:endParaRPr/>
            </a:p>
          </p:txBody>
        </p:sp>
        <p:sp>
          <p:nvSpPr>
            <p:cNvPr id="331" name="Shape 331"/>
            <p:cNvSpPr txBox="1"/>
            <p:nvPr/>
          </p:nvSpPr>
          <p:spPr>
            <a:xfrm>
              <a:off x="8037512" y="4114800"/>
              <a:ext cx="877887" cy="822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4.2 to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5.4 m</a:t>
              </a:r>
              <a:endParaRPr/>
            </a:p>
          </p:txBody>
        </p:sp>
      </p:grpSp>
      <p:grpSp>
        <p:nvGrpSpPr>
          <p:cNvPr id="332" name="Shape 332"/>
          <p:cNvGrpSpPr/>
          <p:nvPr/>
        </p:nvGrpSpPr>
        <p:grpSpPr>
          <a:xfrm>
            <a:off x="5210175" y="1036637"/>
            <a:ext cx="1671637" cy="4830763"/>
            <a:chOff x="5210175" y="1036637"/>
            <a:chExt cx="1671637" cy="4830763"/>
          </a:xfrm>
        </p:grpSpPr>
        <p:pic>
          <p:nvPicPr>
            <p:cNvPr id="333" name="Shape 3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416550" y="1887537"/>
              <a:ext cx="560387" cy="10461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4" name="Shape 334"/>
            <p:cNvSpPr txBox="1"/>
            <p:nvPr/>
          </p:nvSpPr>
          <p:spPr>
            <a:xfrm>
              <a:off x="5210175" y="1036637"/>
              <a:ext cx="1266825" cy="822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0.5 ul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2.12 mm</a:t>
              </a:r>
              <a:endParaRPr/>
            </a:p>
          </p:txBody>
        </p:sp>
        <p:sp>
          <p:nvSpPr>
            <p:cNvPr id="335" name="Shape 335"/>
            <p:cNvSpPr/>
            <p:nvPr/>
          </p:nvSpPr>
          <p:spPr>
            <a:xfrm>
              <a:off x="5638800" y="3200400"/>
              <a:ext cx="152400" cy="17526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36" name="Shape 336"/>
            <p:cNvSpPr txBox="1"/>
            <p:nvPr/>
          </p:nvSpPr>
          <p:spPr>
            <a:xfrm>
              <a:off x="5927725" y="3733800"/>
              <a:ext cx="954087" cy="822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2.4 to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3 m</a:t>
              </a:r>
              <a:endParaRPr/>
            </a:p>
          </p:txBody>
        </p:sp>
        <p:sp>
          <p:nvSpPr>
            <p:cNvPr id="337" name="Shape 337"/>
            <p:cNvSpPr txBox="1"/>
            <p:nvPr/>
          </p:nvSpPr>
          <p:spPr>
            <a:xfrm>
              <a:off x="5486400" y="4213225"/>
              <a:ext cx="438150" cy="13112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Font typeface="Times New Roman"/>
                <a:buNone/>
              </a:pPr>
              <a:r>
                <a:rPr lang="en-US" sz="8000" b="0" i="0" u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/>
            </a:p>
          </p:txBody>
        </p:sp>
        <p:sp>
          <p:nvSpPr>
            <p:cNvPr id="338" name="Shape 338"/>
            <p:cNvSpPr txBox="1"/>
            <p:nvPr/>
          </p:nvSpPr>
          <p:spPr>
            <a:xfrm>
              <a:off x="5243512" y="5410200"/>
              <a:ext cx="1081087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4.6 m/s</a:t>
              </a:r>
              <a:endParaRPr/>
            </a:p>
          </p:txBody>
        </p:sp>
      </p:grpSp>
      <p:grpSp>
        <p:nvGrpSpPr>
          <p:cNvPr id="339" name="Shape 339"/>
          <p:cNvGrpSpPr/>
          <p:nvPr/>
        </p:nvGrpSpPr>
        <p:grpSpPr>
          <a:xfrm>
            <a:off x="2924175" y="1036637"/>
            <a:ext cx="1755775" cy="4144963"/>
            <a:chOff x="2924175" y="1036637"/>
            <a:chExt cx="1755775" cy="4144963"/>
          </a:xfrm>
        </p:grpSpPr>
        <p:pic>
          <p:nvPicPr>
            <p:cNvPr id="340" name="Shape 34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65475" y="1887537"/>
              <a:ext cx="560387" cy="10461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1" name="Shape 341"/>
            <p:cNvSpPr txBox="1"/>
            <p:nvPr/>
          </p:nvSpPr>
          <p:spPr>
            <a:xfrm>
              <a:off x="2924175" y="1036637"/>
              <a:ext cx="1266825" cy="822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0.12 ul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1.32 mm</a:t>
              </a:r>
              <a:endParaRPr/>
            </a:p>
          </p:txBody>
        </p:sp>
        <p:sp>
          <p:nvSpPr>
            <p:cNvPr id="342" name="Shape 342"/>
            <p:cNvSpPr/>
            <p:nvPr/>
          </p:nvSpPr>
          <p:spPr>
            <a:xfrm>
              <a:off x="3429000" y="3200400"/>
              <a:ext cx="152400" cy="11430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43" name="Shape 343"/>
            <p:cNvSpPr txBox="1"/>
            <p:nvPr/>
          </p:nvSpPr>
          <p:spPr>
            <a:xfrm>
              <a:off x="3717925" y="3317875"/>
              <a:ext cx="962025" cy="822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0.84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to 1 m</a:t>
              </a:r>
              <a:endParaRPr/>
            </a:p>
          </p:txBody>
        </p:sp>
        <p:sp>
          <p:nvSpPr>
            <p:cNvPr id="344" name="Shape 344"/>
            <p:cNvSpPr txBox="1"/>
            <p:nvPr/>
          </p:nvSpPr>
          <p:spPr>
            <a:xfrm>
              <a:off x="3340100" y="3657600"/>
              <a:ext cx="393700" cy="1098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Font typeface="Times New Roman"/>
                <a:buNone/>
              </a:pPr>
              <a:r>
                <a:rPr lang="en-US" sz="6600" b="0" i="0" u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/>
            </a:p>
          </p:txBody>
        </p:sp>
        <p:sp>
          <p:nvSpPr>
            <p:cNvPr id="345" name="Shape 345"/>
            <p:cNvSpPr txBox="1"/>
            <p:nvPr/>
          </p:nvSpPr>
          <p:spPr>
            <a:xfrm>
              <a:off x="3048000" y="4724400"/>
              <a:ext cx="1081087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3.3 m/s</a:t>
              </a:r>
              <a:endParaRPr/>
            </a:p>
          </p:txBody>
        </p:sp>
      </p:grpSp>
      <p:grpSp>
        <p:nvGrpSpPr>
          <p:cNvPr id="346" name="Shape 346"/>
          <p:cNvGrpSpPr/>
          <p:nvPr/>
        </p:nvGrpSpPr>
        <p:grpSpPr>
          <a:xfrm>
            <a:off x="685800" y="1036637"/>
            <a:ext cx="1852612" cy="3805238"/>
            <a:chOff x="685800" y="1036637"/>
            <a:chExt cx="1852612" cy="3805238"/>
          </a:xfrm>
        </p:grpSpPr>
        <p:sp>
          <p:nvSpPr>
            <p:cNvPr id="347" name="Shape 347"/>
            <p:cNvSpPr txBox="1"/>
            <p:nvPr/>
          </p:nvSpPr>
          <p:spPr>
            <a:xfrm>
              <a:off x="685800" y="1036637"/>
              <a:ext cx="1114425" cy="822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0.06 ul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1.1 mm</a:t>
              </a:r>
              <a:endParaRPr/>
            </a:p>
          </p:txBody>
        </p:sp>
        <p:grpSp>
          <p:nvGrpSpPr>
            <p:cNvPr id="348" name="Shape 348"/>
            <p:cNvGrpSpPr/>
            <p:nvPr/>
          </p:nvGrpSpPr>
          <p:grpSpPr>
            <a:xfrm>
              <a:off x="914400" y="1887537"/>
              <a:ext cx="1624012" cy="2954338"/>
              <a:chOff x="914400" y="1887537"/>
              <a:chExt cx="1624012" cy="2954338"/>
            </a:xfrm>
          </p:grpSpPr>
          <p:pic>
            <p:nvPicPr>
              <p:cNvPr id="349" name="Shape 349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914400" y="1887537"/>
                <a:ext cx="560387" cy="104616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50" name="Shape 350"/>
              <p:cNvSpPr/>
              <p:nvPr/>
            </p:nvSpPr>
            <p:spPr>
              <a:xfrm>
                <a:off x="1219200" y="3200400"/>
                <a:ext cx="152400" cy="685800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0000"/>
              </a:solidFill>
              <a:ln w="12700" cap="sq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51" name="Shape 351"/>
              <p:cNvSpPr txBox="1"/>
              <p:nvPr/>
            </p:nvSpPr>
            <p:spPr>
              <a:xfrm>
                <a:off x="1508125" y="3124200"/>
                <a:ext cx="1030287" cy="8223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Font typeface="Times New Roman"/>
                  <a:buNone/>
                </a:pPr>
                <a:r>
                  <a:rPr lang="en-US" sz="2400" b="0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0.5 to 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Font typeface="Times New Roman"/>
                  <a:buNone/>
                </a:pPr>
                <a:r>
                  <a:rPr lang="en-US" sz="2400" b="0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0.65 m</a:t>
                </a:r>
                <a:endParaRPr/>
              </a:p>
            </p:txBody>
          </p:sp>
          <p:sp>
            <p:nvSpPr>
              <p:cNvPr id="352" name="Shape 352"/>
              <p:cNvSpPr txBox="1"/>
              <p:nvPr/>
            </p:nvSpPr>
            <p:spPr>
              <a:xfrm>
                <a:off x="1143000" y="3649662"/>
                <a:ext cx="336550" cy="8239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Font typeface="Times New Roman"/>
                  <a:buNone/>
                </a:pPr>
                <a:r>
                  <a:rPr lang="en-US" sz="4800" b="0" i="0" u="none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.</a:t>
                </a:r>
                <a:endParaRPr/>
              </a:p>
            </p:txBody>
          </p:sp>
          <p:sp>
            <p:nvSpPr>
              <p:cNvPr id="353" name="Shape 353"/>
              <p:cNvSpPr txBox="1"/>
              <p:nvPr/>
            </p:nvSpPr>
            <p:spPr>
              <a:xfrm>
                <a:off x="1050925" y="4384675"/>
                <a:ext cx="1081087" cy="45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Font typeface="Times New Roman"/>
                  <a:buNone/>
                </a:pPr>
                <a:r>
                  <a:rPr lang="en-US" sz="2400" b="0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2.2 m/s</a:t>
                </a:r>
                <a:endParaRPr/>
              </a:p>
            </p:txBody>
          </p:sp>
        </p:grpSp>
      </p:grpSp>
      <p:sp>
        <p:nvSpPr>
          <p:cNvPr id="354" name="Shape 354"/>
          <p:cNvSpPr txBox="1"/>
          <p:nvPr/>
        </p:nvSpPr>
        <p:spPr>
          <a:xfrm>
            <a:off x="76200" y="117475"/>
            <a:ext cx="3365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/>
          <p:nvPr/>
        </p:nvSpPr>
        <p:spPr>
          <a:xfrm>
            <a:off x="457200" y="762000"/>
            <a:ext cx="7848600" cy="5410200"/>
          </a:xfrm>
          <a:prstGeom prst="rect">
            <a:avLst/>
          </a:prstGeom>
          <a:solidFill>
            <a:srgbClr val="FFFFCC"/>
          </a:solidFill>
          <a:ln w="76200" cap="sq" cmpd="sng">
            <a:solidFill>
              <a:srgbClr val="FFFF99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17960" dir="2700000">
              <a:srgbClr val="CACA79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0" name="Shape 360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1" name="Shape 361"/>
          <p:cNvSpPr txBox="1">
            <a:spLocks noGrp="1"/>
          </p:cNvSpPr>
          <p:nvPr>
            <p:ph type="title"/>
          </p:nvPr>
        </p:nvSpPr>
        <p:spPr>
          <a:xfrm>
            <a:off x="685800" y="838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b="1" i="0" u="sng" strike="noStrike" cap="none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Shape &amp; Size of Bloodspot</a:t>
            </a:r>
            <a:r>
              <a:rPr lang="en-US" sz="4400" b="0" i="0" u="none" strike="noStrike" cap="none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/>
            </a:r>
            <a:br>
              <a:rPr lang="en-US" sz="4400" b="0" i="0" u="none" strike="noStrike" cap="none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endParaRPr dirty="0"/>
          </a:p>
        </p:txBody>
      </p:sp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>
            <a:off x="1563687" y="2093912"/>
            <a:ext cx="7086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Depends mostly on nature of target surface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132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texture (rough or smooth)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132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porous or non porous</a:t>
            </a:r>
            <a:endParaRPr sz="2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Size  is related to distance fallen, provided: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132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standard 50 ul drop of blood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There is little change in spot diameter beyond a fall distance of 1.2 m</a:t>
            </a:r>
            <a:endParaRPr/>
          </a:p>
          <a:p>
            <a:pPr marL="342900" marR="0" lvl="0" indent="-23622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None/>
            </a:pPr>
            <a:endParaRPr sz="2800" b="1" i="0" u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63" name="Shape 3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5337" y="152400"/>
            <a:ext cx="576262" cy="769937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lt2"/>
            </a:outerShdw>
          </a:effectLst>
        </p:spPr>
      </p:pic>
      <p:sp>
        <p:nvSpPr>
          <p:cNvPr id="364" name="Shape 364"/>
          <p:cNvSpPr txBox="1"/>
          <p:nvPr/>
        </p:nvSpPr>
        <p:spPr>
          <a:xfrm>
            <a:off x="76200" y="117475"/>
            <a:ext cx="3365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endParaRPr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150937" y="617537"/>
            <a:ext cx="779303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The Sheppard Family Story </a:t>
            </a:r>
            <a:endParaRPr/>
          </a:p>
        </p:txBody>
      </p:sp>
      <p:sp>
        <p:nvSpPr>
          <p:cNvPr id="77" name="Shape 77"/>
          <p:cNvSpPr/>
          <p:nvPr/>
        </p:nvSpPr>
        <p:spPr>
          <a:xfrm>
            <a:off x="2857500" y="1138237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8" name="Shape 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0787" y="2057400"/>
            <a:ext cx="4162425" cy="385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/>
          <p:nvPr/>
        </p:nvSpPr>
        <p:spPr>
          <a:xfrm>
            <a:off x="457200" y="762000"/>
            <a:ext cx="7848600" cy="5410200"/>
          </a:xfrm>
          <a:prstGeom prst="rect">
            <a:avLst/>
          </a:prstGeom>
          <a:solidFill>
            <a:srgbClr val="FFFFCC"/>
          </a:solidFill>
          <a:ln w="76200" cap="sq" cmpd="sng">
            <a:solidFill>
              <a:srgbClr val="FFFF99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17960" dir="2700000">
              <a:srgbClr val="CACA79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0" name="Shape 370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1" name="Shape 371"/>
          <p:cNvSpPr txBox="1">
            <a:spLocks noGrp="1"/>
          </p:cNvSpPr>
          <p:nvPr>
            <p:ph type="title"/>
          </p:nvPr>
        </p:nvSpPr>
        <p:spPr>
          <a:xfrm>
            <a:off x="685800" y="838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b="1" i="0" u="sng" strike="noStrike" cap="none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Shape &amp; Size of Bloodspot</a:t>
            </a:r>
            <a:r>
              <a:rPr lang="en-US" sz="4400" b="0" i="0" u="none" strike="noStrike" cap="none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/>
            </a:r>
            <a:br>
              <a:rPr lang="en-US" sz="4400" b="0" i="0" u="none" strike="noStrike" cap="none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endParaRPr dirty="0"/>
          </a:p>
        </p:txBody>
      </p:sp>
      <p:pic>
        <p:nvPicPr>
          <p:cNvPr id="372" name="Shape 3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5337" y="152400"/>
            <a:ext cx="576262" cy="769937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lt2"/>
            </a:outerShdw>
          </a:effectLst>
        </p:spPr>
      </p:pic>
      <p:sp>
        <p:nvSpPr>
          <p:cNvPr id="373" name="Shape 373"/>
          <p:cNvSpPr txBox="1"/>
          <p:nvPr/>
        </p:nvSpPr>
        <p:spPr>
          <a:xfrm>
            <a:off x="76200" y="117475"/>
            <a:ext cx="3365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endParaRPr/>
          </a:p>
        </p:txBody>
      </p:sp>
      <p:pic>
        <p:nvPicPr>
          <p:cNvPr id="374" name="Shape 374" descr="blood drop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1200" y="1524000"/>
            <a:ext cx="4876800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/>
          <p:nvPr/>
        </p:nvSpPr>
        <p:spPr>
          <a:xfrm>
            <a:off x="457200" y="762000"/>
            <a:ext cx="7848600" cy="5410200"/>
          </a:xfrm>
          <a:prstGeom prst="rect">
            <a:avLst/>
          </a:prstGeom>
          <a:solidFill>
            <a:srgbClr val="FFFFCC"/>
          </a:solidFill>
          <a:ln w="76200" cap="sq" cmpd="sng">
            <a:solidFill>
              <a:srgbClr val="FFFF99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17960" dir="2700000">
              <a:srgbClr val="CACA79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0" name="Shape 380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1" name="Shape 381"/>
          <p:cNvSpPr txBox="1">
            <a:spLocks noGrp="1"/>
          </p:cNvSpPr>
          <p:nvPr>
            <p:ph type="title"/>
          </p:nvPr>
        </p:nvSpPr>
        <p:spPr>
          <a:xfrm>
            <a:off x="685800" y="838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3600" b="1" u="sng" dirty="0" smtClean="0"/>
              <a:t>Wh</a:t>
            </a:r>
            <a:r>
              <a:rPr lang="en-US" sz="3600" b="1" i="0" u="sng" strike="noStrike" cap="none" dirty="0" smtClean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at </a:t>
            </a:r>
            <a:r>
              <a:rPr lang="en-US" sz="3600" b="1" i="0" u="sng" strike="noStrike" cap="none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information does this questionable </a:t>
            </a:r>
            <a:r>
              <a:rPr lang="en-US" sz="3600" b="1" i="0" u="sng" strike="noStrike" cap="none" dirty="0" smtClean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droplet </a:t>
            </a:r>
            <a:r>
              <a:rPr lang="en-US" sz="3600" b="1" i="0" u="sng" strike="noStrike" cap="none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provide?</a:t>
            </a:r>
            <a:r>
              <a:rPr lang="en-US" sz="3200" b="0" i="0" u="none" strike="noStrike" cap="none" dirty="0">
                <a:solidFill>
                  <a:schemeClr val="dk2"/>
                </a:solidFill>
                <a:sym typeface="Tahoma"/>
              </a:rPr>
              <a:t/>
            </a:r>
            <a:br>
              <a:rPr lang="en-US" sz="3200" b="0" i="0" u="none" strike="noStrike" cap="none" dirty="0">
                <a:solidFill>
                  <a:schemeClr val="dk2"/>
                </a:solidFill>
                <a:sym typeface="Tahoma"/>
              </a:rPr>
            </a:br>
            <a:endParaRPr sz="3200" dirty="0"/>
          </a:p>
        </p:txBody>
      </p:sp>
      <p:pic>
        <p:nvPicPr>
          <p:cNvPr id="382" name="Shape 3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5337" y="152400"/>
            <a:ext cx="576262" cy="769937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lt2"/>
            </a:outerShdw>
          </a:effectLst>
        </p:spPr>
      </p:pic>
      <p:sp>
        <p:nvSpPr>
          <p:cNvPr id="383" name="Shape 383"/>
          <p:cNvSpPr txBox="1"/>
          <p:nvPr/>
        </p:nvSpPr>
        <p:spPr>
          <a:xfrm>
            <a:off x="76200" y="117475"/>
            <a:ext cx="3365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endParaRPr/>
          </a:p>
        </p:txBody>
      </p:sp>
      <p:pic>
        <p:nvPicPr>
          <p:cNvPr id="384" name="Shape 384" descr="blood drops"/>
          <p:cNvPicPr preferRelativeResize="0"/>
          <p:nvPr/>
        </p:nvPicPr>
        <p:blipFill rotWithShape="1">
          <a:blip r:embed="rId4">
            <a:alphaModFix/>
          </a:blip>
          <a:srcRect l="56249" t="64061" r="21874" b="25000"/>
          <a:stretch/>
        </p:blipFill>
        <p:spPr>
          <a:xfrm>
            <a:off x="2514600" y="3048000"/>
            <a:ext cx="2895600" cy="144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Shape 3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5337" y="152400"/>
            <a:ext cx="652462" cy="846137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lt2"/>
            </a:outerShdw>
          </a:effectLst>
        </p:spPr>
      </p:pic>
      <p:sp>
        <p:nvSpPr>
          <p:cNvPr id="390" name="Shape 390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1" name="Shape 391"/>
          <p:cNvSpPr txBox="1">
            <a:spLocks noGrp="1"/>
          </p:cNvSpPr>
          <p:nvPr>
            <p:ph type="ctrTitle"/>
          </p:nvPr>
        </p:nvSpPr>
        <p:spPr>
          <a:xfrm>
            <a:off x="685800" y="-76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8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Height Fallen</a:t>
            </a:r>
            <a:endParaRPr/>
          </a:p>
        </p:txBody>
      </p:sp>
      <p:pic>
        <p:nvPicPr>
          <p:cNvPr id="392" name="Shape 3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000" y="1127125"/>
            <a:ext cx="8458200" cy="3665537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Shape 393"/>
          <p:cNvSpPr txBox="1"/>
          <p:nvPr/>
        </p:nvSpPr>
        <p:spPr>
          <a:xfrm>
            <a:off x="1497012" y="4908550"/>
            <a:ext cx="6580187" cy="1187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Single drops of blood falling from fingertip onto smooth cardboard from various heights.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change in diameter beyond 7 ft.</a:t>
            </a:r>
            <a:endParaRPr/>
          </a:p>
        </p:txBody>
      </p:sp>
      <p:sp>
        <p:nvSpPr>
          <p:cNvPr id="394" name="Shape 394"/>
          <p:cNvSpPr txBox="1"/>
          <p:nvPr/>
        </p:nvSpPr>
        <p:spPr>
          <a:xfrm>
            <a:off x="288925" y="6159500"/>
            <a:ext cx="2636837" cy="1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Adapted from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1400" b="0" i="1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Introduction to Forensic Sciences</a:t>
            </a:r>
            <a:r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W. Eckert, CRC, 1997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endParaRPr sz="1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5" name="Shape 395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 txBox="1">
            <a:spLocks noGrp="1"/>
          </p:cNvSpPr>
          <p:nvPr>
            <p:ph type="title"/>
          </p:nvPr>
        </p:nvSpPr>
        <p:spPr>
          <a:xfrm>
            <a:off x="1150937" y="617537"/>
            <a:ext cx="779303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8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Effect of Target Surface</a:t>
            </a:r>
            <a:endParaRPr/>
          </a:p>
        </p:txBody>
      </p:sp>
      <p:sp>
        <p:nvSpPr>
          <p:cNvPr id="401" name="Shape 401"/>
          <p:cNvSpPr txBox="1"/>
          <p:nvPr/>
        </p:nvSpPr>
        <p:spPr>
          <a:xfrm>
            <a:off x="1974850" y="1766887"/>
            <a:ext cx="84455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Times New Roman"/>
              <a:buNone/>
            </a:pPr>
            <a:r>
              <a:rPr lang="en-US" sz="20800" b="0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sp>
        <p:nvSpPr>
          <p:cNvPr id="402" name="Shape 402"/>
          <p:cNvSpPr txBox="1"/>
          <p:nvPr/>
        </p:nvSpPr>
        <p:spPr>
          <a:xfrm>
            <a:off x="5861050" y="1766887"/>
            <a:ext cx="84455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Times New Roman"/>
              <a:buNone/>
            </a:pPr>
            <a:r>
              <a:rPr lang="en-US" sz="20800" b="0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sp>
        <p:nvSpPr>
          <p:cNvPr id="403" name="Shape 403"/>
          <p:cNvSpPr/>
          <p:nvPr/>
        </p:nvSpPr>
        <p:spPr>
          <a:xfrm>
            <a:off x="2209800" y="4191000"/>
            <a:ext cx="381000" cy="152400"/>
          </a:xfrm>
          <a:prstGeom prst="ellipse">
            <a:avLst/>
          </a:prstGeom>
          <a:solidFill>
            <a:srgbClr val="FF0000"/>
          </a:solidFill>
          <a:ln w="12700" cap="sq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4" name="Shape 404"/>
          <p:cNvSpPr/>
          <p:nvPr/>
        </p:nvSpPr>
        <p:spPr>
          <a:xfrm>
            <a:off x="1981200" y="4267200"/>
            <a:ext cx="914400" cy="76200"/>
          </a:xfrm>
          <a:prstGeom prst="ellipse">
            <a:avLst/>
          </a:prstGeom>
          <a:solidFill>
            <a:srgbClr val="FF0000"/>
          </a:solidFill>
          <a:ln w="12700" cap="sq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5" name="Shape 405"/>
          <p:cNvSpPr/>
          <p:nvPr/>
        </p:nvSpPr>
        <p:spPr>
          <a:xfrm>
            <a:off x="1981200" y="5562600"/>
            <a:ext cx="914400" cy="914400"/>
          </a:xfrm>
          <a:prstGeom prst="ellipse">
            <a:avLst/>
          </a:prstGeom>
          <a:solidFill>
            <a:srgbClr val="FF0000"/>
          </a:solidFill>
          <a:ln w="12700" cap="sq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6" name="Shape 406"/>
          <p:cNvSpPr/>
          <p:nvPr/>
        </p:nvSpPr>
        <p:spPr>
          <a:xfrm>
            <a:off x="5638800" y="4343400"/>
            <a:ext cx="1676400" cy="22860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000000"/>
          </a:solid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7" name="Shape 407"/>
          <p:cNvSpPr/>
          <p:nvPr/>
        </p:nvSpPr>
        <p:spPr>
          <a:xfrm>
            <a:off x="1752600" y="4343400"/>
            <a:ext cx="1295400" cy="152400"/>
          </a:xfrm>
          <a:prstGeom prst="rect">
            <a:avLst/>
          </a:prstGeom>
          <a:solidFill>
            <a:srgbClr val="000000"/>
          </a:solid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8" name="Shape 408"/>
          <p:cNvSpPr/>
          <p:nvPr/>
        </p:nvSpPr>
        <p:spPr>
          <a:xfrm>
            <a:off x="6096000" y="4267200"/>
            <a:ext cx="381000" cy="152400"/>
          </a:xfrm>
          <a:prstGeom prst="ellipse">
            <a:avLst/>
          </a:prstGeom>
          <a:solidFill>
            <a:srgbClr val="FF0000"/>
          </a:solidFill>
          <a:ln w="12700" cap="sq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409" name="Shape 409"/>
          <p:cNvGrpSpPr/>
          <p:nvPr/>
        </p:nvGrpSpPr>
        <p:grpSpPr>
          <a:xfrm>
            <a:off x="5759450" y="3200400"/>
            <a:ext cx="1022350" cy="1371599"/>
            <a:chOff x="7207250" y="3200400"/>
            <a:chExt cx="1022350" cy="1371599"/>
          </a:xfrm>
        </p:grpSpPr>
        <p:sp>
          <p:nvSpPr>
            <p:cNvPr id="410" name="Shape 410"/>
            <p:cNvSpPr txBox="1"/>
            <p:nvPr/>
          </p:nvSpPr>
          <p:spPr>
            <a:xfrm>
              <a:off x="7816850" y="3382962"/>
              <a:ext cx="412750" cy="11890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Font typeface="Times New Roman"/>
                <a:buNone/>
              </a:pPr>
              <a:r>
                <a:rPr lang="en-US" sz="7200" b="0" i="0" u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/>
            </a:p>
          </p:txBody>
        </p:sp>
        <p:grpSp>
          <p:nvGrpSpPr>
            <p:cNvPr id="411" name="Shape 411"/>
            <p:cNvGrpSpPr/>
            <p:nvPr/>
          </p:nvGrpSpPr>
          <p:grpSpPr>
            <a:xfrm>
              <a:off x="7207250" y="3200400"/>
              <a:ext cx="1022350" cy="1371599"/>
              <a:chOff x="5791200" y="3200400"/>
              <a:chExt cx="1022350" cy="1371599"/>
            </a:xfrm>
          </p:grpSpPr>
          <p:sp>
            <p:nvSpPr>
              <p:cNvPr id="412" name="Shape 412"/>
              <p:cNvSpPr txBox="1"/>
              <p:nvPr/>
            </p:nvSpPr>
            <p:spPr>
              <a:xfrm>
                <a:off x="5791200" y="3230562"/>
                <a:ext cx="412750" cy="11890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Font typeface="Times New Roman"/>
                  <a:buNone/>
                </a:pPr>
                <a:r>
                  <a:rPr lang="en-US" sz="7200" b="0" i="0" u="none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.</a:t>
                </a:r>
                <a:endParaRPr/>
              </a:p>
            </p:txBody>
          </p:sp>
          <p:sp>
            <p:nvSpPr>
              <p:cNvPr id="413" name="Shape 413"/>
              <p:cNvSpPr txBox="1"/>
              <p:nvPr/>
            </p:nvSpPr>
            <p:spPr>
              <a:xfrm>
                <a:off x="5835650" y="3382962"/>
                <a:ext cx="412750" cy="11890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Font typeface="Times New Roman"/>
                  <a:buNone/>
                </a:pPr>
                <a:r>
                  <a:rPr lang="en-US" sz="7200" b="0" i="0" u="none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.</a:t>
                </a:r>
                <a:endParaRPr/>
              </a:p>
            </p:txBody>
          </p:sp>
          <p:sp>
            <p:nvSpPr>
              <p:cNvPr id="414" name="Shape 414"/>
              <p:cNvSpPr txBox="1"/>
              <p:nvPr/>
            </p:nvSpPr>
            <p:spPr>
              <a:xfrm>
                <a:off x="6400800" y="3200400"/>
                <a:ext cx="412750" cy="11890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Font typeface="Times New Roman"/>
                  <a:buNone/>
                </a:pPr>
                <a:r>
                  <a:rPr lang="en-US" sz="7200" b="0" i="0" u="none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.</a:t>
                </a:r>
                <a:endParaRPr/>
              </a:p>
            </p:txBody>
          </p:sp>
        </p:grpSp>
      </p:grpSp>
      <p:sp>
        <p:nvSpPr>
          <p:cNvPr id="415" name="Shape 415"/>
          <p:cNvSpPr txBox="1"/>
          <p:nvPr/>
        </p:nvSpPr>
        <p:spPr>
          <a:xfrm>
            <a:off x="5791200" y="4495800"/>
            <a:ext cx="184150" cy="1189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416" name="Shape 416"/>
          <p:cNvGrpSpPr/>
          <p:nvPr/>
        </p:nvGrpSpPr>
        <p:grpSpPr>
          <a:xfrm>
            <a:off x="5785585" y="5569137"/>
            <a:ext cx="1154794" cy="907863"/>
            <a:chOff x="5785585" y="5111937"/>
            <a:chExt cx="1154794" cy="907863"/>
          </a:xfrm>
        </p:grpSpPr>
        <p:sp>
          <p:nvSpPr>
            <p:cNvPr id="417" name="Shape 417"/>
            <p:cNvSpPr/>
            <p:nvPr/>
          </p:nvSpPr>
          <p:spPr>
            <a:xfrm>
              <a:off x="6019800" y="5257800"/>
              <a:ext cx="685800" cy="762000"/>
            </a:xfrm>
            <a:prstGeom prst="star32">
              <a:avLst>
                <a:gd name="adj" fmla="val 37500"/>
              </a:avLst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18" name="Shape 418"/>
            <p:cNvSpPr/>
            <p:nvPr/>
          </p:nvSpPr>
          <p:spPr>
            <a:xfrm rot="-1440000">
              <a:off x="5791200" y="5867400"/>
              <a:ext cx="228600" cy="762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19" name="Shape 419"/>
            <p:cNvSpPr/>
            <p:nvPr/>
          </p:nvSpPr>
          <p:spPr>
            <a:xfrm rot="2700000">
              <a:off x="5943600" y="5105400"/>
              <a:ext cx="76200" cy="2286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20" name="Shape 420"/>
            <p:cNvSpPr/>
            <p:nvPr/>
          </p:nvSpPr>
          <p:spPr>
            <a:xfrm rot="-1200000">
              <a:off x="6705600" y="5334000"/>
              <a:ext cx="228600" cy="762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21" name="Shape 421"/>
            <p:cNvSpPr/>
            <p:nvPr/>
          </p:nvSpPr>
          <p:spPr>
            <a:xfrm rot="1080000">
              <a:off x="6705600" y="5867400"/>
              <a:ext cx="228600" cy="762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422" name="Shape 422"/>
          <p:cNvSpPr txBox="1"/>
          <p:nvPr/>
        </p:nvSpPr>
        <p:spPr>
          <a:xfrm>
            <a:off x="974725" y="4686300"/>
            <a:ext cx="28241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Spreads out smoothly</a:t>
            </a:r>
            <a:endParaRPr/>
          </a:p>
        </p:txBody>
      </p:sp>
      <p:sp>
        <p:nvSpPr>
          <p:cNvPr id="423" name="Shape 423"/>
          <p:cNvSpPr txBox="1"/>
          <p:nvPr/>
        </p:nvSpPr>
        <p:spPr>
          <a:xfrm>
            <a:off x="4556125" y="4686300"/>
            <a:ext cx="3490912" cy="82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 of spreading edge is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broken by irregular surface</a:t>
            </a:r>
            <a:endParaRPr/>
          </a:p>
        </p:txBody>
      </p:sp>
      <p:sp>
        <p:nvSpPr>
          <p:cNvPr id="424" name="Shape 424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r>
            <a:endParaRPr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0" name="Shape 430"/>
          <p:cNvSpPr txBox="1">
            <a:spLocks noGrp="1"/>
          </p:cNvSpPr>
          <p:nvPr>
            <p:ph type="title"/>
          </p:nvPr>
        </p:nvSpPr>
        <p:spPr>
          <a:xfrm>
            <a:off x="685800" y="-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24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Experiments with Falling Blood Droplets</a:t>
            </a:r>
            <a:endParaRPr/>
          </a:p>
        </p:txBody>
      </p:sp>
      <p:pic>
        <p:nvPicPr>
          <p:cNvPr id="431" name="Shape 4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5337" y="152400"/>
            <a:ext cx="576262" cy="769937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lt2"/>
            </a:outerShdw>
          </a:effectLst>
        </p:spPr>
      </p:pic>
      <p:pic>
        <p:nvPicPr>
          <p:cNvPr id="432" name="Shape 4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300" y="922336"/>
            <a:ext cx="4629150" cy="58594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3" name="Shape 433"/>
          <p:cNvGrpSpPr/>
          <p:nvPr/>
        </p:nvGrpSpPr>
        <p:grpSpPr>
          <a:xfrm>
            <a:off x="5584825" y="1209675"/>
            <a:ext cx="1131887" cy="1838325"/>
            <a:chOff x="5584825" y="1184275"/>
            <a:chExt cx="1131887" cy="1838325"/>
          </a:xfrm>
        </p:grpSpPr>
        <p:sp>
          <p:nvSpPr>
            <p:cNvPr id="434" name="Shape 434"/>
            <p:cNvSpPr txBox="1"/>
            <p:nvPr/>
          </p:nvSpPr>
          <p:spPr>
            <a:xfrm>
              <a:off x="5584825" y="1184275"/>
              <a:ext cx="877887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blood</a:t>
              </a:r>
              <a:endParaRPr/>
            </a:p>
          </p:txBody>
        </p:sp>
        <p:sp>
          <p:nvSpPr>
            <p:cNvPr id="435" name="Shape 435"/>
            <p:cNvSpPr txBox="1"/>
            <p:nvPr/>
          </p:nvSpPr>
          <p:spPr>
            <a:xfrm>
              <a:off x="5584825" y="1874837"/>
              <a:ext cx="1131887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dropper</a:t>
              </a:r>
              <a:endParaRPr/>
            </a:p>
          </p:txBody>
        </p:sp>
        <p:sp>
          <p:nvSpPr>
            <p:cNvPr id="436" name="Shape 436"/>
            <p:cNvSpPr txBox="1"/>
            <p:nvPr/>
          </p:nvSpPr>
          <p:spPr>
            <a:xfrm>
              <a:off x="5584825" y="2565400"/>
              <a:ext cx="758825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ruler</a:t>
              </a:r>
              <a:endParaRPr/>
            </a:p>
          </p:txBody>
        </p:sp>
      </p:grpSp>
      <p:sp>
        <p:nvSpPr>
          <p:cNvPr id="437" name="Shape 437"/>
          <p:cNvSpPr txBox="1"/>
          <p:nvPr/>
        </p:nvSpPr>
        <p:spPr>
          <a:xfrm>
            <a:off x="5584825" y="6248400"/>
            <a:ext cx="183197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Terazzo floor</a:t>
            </a:r>
            <a:endParaRPr/>
          </a:p>
        </p:txBody>
      </p:sp>
      <p:sp>
        <p:nvSpPr>
          <p:cNvPr id="438" name="Shape 438"/>
          <p:cNvSpPr txBox="1"/>
          <p:nvPr/>
        </p:nvSpPr>
        <p:spPr>
          <a:xfrm>
            <a:off x="5584825" y="5638800"/>
            <a:ext cx="15541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whiteboard</a:t>
            </a:r>
            <a:endParaRPr/>
          </a:p>
        </p:txBody>
      </p:sp>
      <p:sp>
        <p:nvSpPr>
          <p:cNvPr id="439" name="Shape 439"/>
          <p:cNvSpPr txBox="1"/>
          <p:nvPr/>
        </p:nvSpPr>
        <p:spPr>
          <a:xfrm>
            <a:off x="5584825" y="4648200"/>
            <a:ext cx="2400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rough paper towel</a:t>
            </a:r>
            <a:endParaRPr/>
          </a:p>
        </p:txBody>
      </p:sp>
      <p:sp>
        <p:nvSpPr>
          <p:cNvPr id="440" name="Shape 440"/>
          <p:cNvSpPr txBox="1"/>
          <p:nvPr/>
        </p:nvSpPr>
        <p:spPr>
          <a:xfrm>
            <a:off x="5584825" y="5181600"/>
            <a:ext cx="8604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paper</a:t>
            </a:r>
            <a:endParaRPr/>
          </a:p>
        </p:txBody>
      </p:sp>
      <p:sp>
        <p:nvSpPr>
          <p:cNvPr id="441" name="Shape 441"/>
          <p:cNvSpPr txBox="1"/>
          <p:nvPr/>
        </p:nvSpPr>
        <p:spPr>
          <a:xfrm>
            <a:off x="5584825" y="3581400"/>
            <a:ext cx="282098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Fabric (theatre green)</a:t>
            </a:r>
            <a:endParaRPr/>
          </a:p>
        </p:txBody>
      </p:sp>
      <p:cxnSp>
        <p:nvCxnSpPr>
          <p:cNvPr id="442" name="Shape 442"/>
          <p:cNvCxnSpPr/>
          <p:nvPr/>
        </p:nvCxnSpPr>
        <p:spPr>
          <a:xfrm>
            <a:off x="2514600" y="2133600"/>
            <a:ext cx="3048000" cy="0"/>
          </a:xfrm>
          <a:prstGeom prst="straightConnector1">
            <a:avLst/>
          </a:prstGeom>
          <a:noFill/>
          <a:ln w="12700" cap="sq" cmpd="sng">
            <a:solidFill>
              <a:schemeClr val="hlink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443" name="Shape 443"/>
          <p:cNvCxnSpPr/>
          <p:nvPr/>
        </p:nvCxnSpPr>
        <p:spPr>
          <a:xfrm rot="10800000">
            <a:off x="3276600" y="2895600"/>
            <a:ext cx="2286000" cy="0"/>
          </a:xfrm>
          <a:prstGeom prst="straightConnector1">
            <a:avLst/>
          </a:prstGeom>
          <a:noFill/>
          <a:ln w="12700" cap="sq" cmpd="sng">
            <a:solidFill>
              <a:schemeClr val="hlink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444" name="Shape 444"/>
          <p:cNvCxnSpPr/>
          <p:nvPr/>
        </p:nvCxnSpPr>
        <p:spPr>
          <a:xfrm>
            <a:off x="3581400" y="4876800"/>
            <a:ext cx="1981200" cy="0"/>
          </a:xfrm>
          <a:prstGeom prst="straightConnector1">
            <a:avLst/>
          </a:prstGeom>
          <a:noFill/>
          <a:ln w="12700" cap="sq" cmpd="sng">
            <a:solidFill>
              <a:schemeClr val="hlink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445" name="Shape 445"/>
          <p:cNvCxnSpPr/>
          <p:nvPr/>
        </p:nvCxnSpPr>
        <p:spPr>
          <a:xfrm rot="10800000">
            <a:off x="1981200" y="5410200"/>
            <a:ext cx="3505200" cy="0"/>
          </a:xfrm>
          <a:prstGeom prst="straightConnector1">
            <a:avLst/>
          </a:prstGeom>
          <a:noFill/>
          <a:ln w="12700" cap="sq" cmpd="sng">
            <a:solidFill>
              <a:schemeClr val="hlink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446" name="Shape 446"/>
          <p:cNvCxnSpPr/>
          <p:nvPr/>
        </p:nvCxnSpPr>
        <p:spPr>
          <a:xfrm rot="10800000">
            <a:off x="3276600" y="5943600"/>
            <a:ext cx="2286000" cy="0"/>
          </a:xfrm>
          <a:prstGeom prst="straightConnector1">
            <a:avLst/>
          </a:prstGeom>
          <a:noFill/>
          <a:ln w="12700" cap="sq" cmpd="sng">
            <a:solidFill>
              <a:schemeClr val="hlink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447" name="Shape 447"/>
          <p:cNvCxnSpPr/>
          <p:nvPr/>
        </p:nvCxnSpPr>
        <p:spPr>
          <a:xfrm rot="10800000">
            <a:off x="4419600" y="6477000"/>
            <a:ext cx="1143000" cy="0"/>
          </a:xfrm>
          <a:prstGeom prst="straightConnector1">
            <a:avLst/>
          </a:prstGeom>
          <a:noFill/>
          <a:ln w="12700" cap="sq" cmpd="sng">
            <a:solidFill>
              <a:schemeClr val="hlink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48" name="Shape 448"/>
          <p:cNvSpPr txBox="1"/>
          <p:nvPr/>
        </p:nvSpPr>
        <p:spPr>
          <a:xfrm>
            <a:off x="7010400" y="1447800"/>
            <a:ext cx="1905000" cy="1752600"/>
          </a:xfrm>
          <a:prstGeom prst="rect">
            <a:avLst/>
          </a:prstGeom>
          <a:solidFill>
            <a:srgbClr val="FFFF99"/>
          </a:solid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Height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Target Surface</a:t>
            </a:r>
            <a:endParaRPr/>
          </a:p>
        </p:txBody>
      </p:sp>
      <p:grpSp>
        <p:nvGrpSpPr>
          <p:cNvPr id="449" name="Shape 449"/>
          <p:cNvGrpSpPr/>
          <p:nvPr/>
        </p:nvGrpSpPr>
        <p:grpSpPr>
          <a:xfrm>
            <a:off x="2362200" y="1438275"/>
            <a:ext cx="3222625" cy="390525"/>
            <a:chOff x="2362200" y="1438275"/>
            <a:chExt cx="3222625" cy="390525"/>
          </a:xfrm>
        </p:grpSpPr>
        <p:cxnSp>
          <p:nvCxnSpPr>
            <p:cNvPr id="450" name="Shape 450"/>
            <p:cNvCxnSpPr/>
            <p:nvPr/>
          </p:nvCxnSpPr>
          <p:spPr>
            <a:xfrm flipH="1">
              <a:off x="5410200" y="1438275"/>
              <a:ext cx="174625" cy="390525"/>
            </a:xfrm>
            <a:prstGeom prst="bentConnector2">
              <a:avLst/>
            </a:prstGeom>
            <a:noFill/>
            <a:ln w="12700" cap="sq" cmpd="sng">
              <a:solidFill>
                <a:schemeClr val="hlink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51" name="Shape 451"/>
            <p:cNvCxnSpPr/>
            <p:nvPr/>
          </p:nvCxnSpPr>
          <p:spPr>
            <a:xfrm rot="10800000">
              <a:off x="2362200" y="1828800"/>
              <a:ext cx="3048000" cy="0"/>
            </a:xfrm>
            <a:prstGeom prst="straightConnector1">
              <a:avLst/>
            </a:prstGeom>
            <a:noFill/>
            <a:ln w="12700" cap="sq" cmpd="sng">
              <a:solidFill>
                <a:schemeClr val="hlink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452" name="Shape 452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r>
            <a:endParaRPr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8" name="Shape 458"/>
          <p:cNvSpPr txBox="1">
            <a:spLocks noGrp="1"/>
          </p:cNvSpPr>
          <p:nvPr>
            <p:ph type="title"/>
          </p:nvPr>
        </p:nvSpPr>
        <p:spPr>
          <a:xfrm>
            <a:off x="914400" y="3276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Height/Surface</a:t>
            </a:r>
            <a:endParaRPr/>
          </a:p>
        </p:txBody>
      </p:sp>
      <p:sp>
        <p:nvSpPr>
          <p:cNvPr id="459" name="Shape 459"/>
          <p:cNvSpPr txBox="1"/>
          <p:nvPr/>
        </p:nvSpPr>
        <p:spPr>
          <a:xfrm>
            <a:off x="850900" y="49212"/>
            <a:ext cx="780732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0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Single drop of blood falling from various heights (m) onto various surfaces</a:t>
            </a:r>
            <a:endParaRPr/>
          </a:p>
        </p:txBody>
      </p:sp>
      <p:sp>
        <p:nvSpPr>
          <p:cNvPr id="460" name="Shape 460"/>
          <p:cNvSpPr txBox="1"/>
          <p:nvPr/>
        </p:nvSpPr>
        <p:spPr>
          <a:xfrm>
            <a:off x="815975" y="6521450"/>
            <a:ext cx="784225" cy="33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16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smooth</a:t>
            </a:r>
            <a:endParaRPr/>
          </a:p>
        </p:txBody>
      </p:sp>
      <p:sp>
        <p:nvSpPr>
          <p:cNvPr id="461" name="Shape 461"/>
          <p:cNvSpPr txBox="1"/>
          <p:nvPr/>
        </p:nvSpPr>
        <p:spPr>
          <a:xfrm>
            <a:off x="2619375" y="6521450"/>
            <a:ext cx="581025" cy="33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16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floor</a:t>
            </a:r>
            <a:endParaRPr/>
          </a:p>
        </p:txBody>
      </p:sp>
      <p:sp>
        <p:nvSpPr>
          <p:cNvPr id="462" name="Shape 462"/>
          <p:cNvSpPr txBox="1"/>
          <p:nvPr/>
        </p:nvSpPr>
        <p:spPr>
          <a:xfrm>
            <a:off x="4267200" y="6521450"/>
            <a:ext cx="636587" cy="33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16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paper</a:t>
            </a:r>
            <a:endParaRPr/>
          </a:p>
        </p:txBody>
      </p:sp>
      <p:sp>
        <p:nvSpPr>
          <p:cNvPr id="463" name="Shape 463"/>
          <p:cNvSpPr txBox="1"/>
          <p:nvPr/>
        </p:nvSpPr>
        <p:spPr>
          <a:xfrm>
            <a:off x="6019800" y="6521450"/>
            <a:ext cx="636587" cy="33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16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towel</a:t>
            </a:r>
            <a:endParaRPr/>
          </a:p>
        </p:txBody>
      </p:sp>
      <p:sp>
        <p:nvSpPr>
          <p:cNvPr id="464" name="Shape 464"/>
          <p:cNvSpPr txBox="1"/>
          <p:nvPr/>
        </p:nvSpPr>
        <p:spPr>
          <a:xfrm>
            <a:off x="7696200" y="6521450"/>
            <a:ext cx="660400" cy="33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16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fabric</a:t>
            </a:r>
            <a:endParaRPr/>
          </a:p>
        </p:txBody>
      </p:sp>
      <p:grpSp>
        <p:nvGrpSpPr>
          <p:cNvPr id="465" name="Shape 465"/>
          <p:cNvGrpSpPr/>
          <p:nvPr/>
        </p:nvGrpSpPr>
        <p:grpSpPr>
          <a:xfrm>
            <a:off x="0" y="1101725"/>
            <a:ext cx="438150" cy="4654550"/>
            <a:chOff x="0" y="1101725"/>
            <a:chExt cx="438150" cy="4654550"/>
          </a:xfrm>
        </p:grpSpPr>
        <p:sp>
          <p:nvSpPr>
            <p:cNvPr id="466" name="Shape 466"/>
            <p:cNvSpPr txBox="1"/>
            <p:nvPr/>
          </p:nvSpPr>
          <p:spPr>
            <a:xfrm>
              <a:off x="0" y="1101725"/>
              <a:ext cx="438150" cy="336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16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0.5</a:t>
              </a:r>
              <a:endParaRPr/>
            </a:p>
          </p:txBody>
        </p:sp>
        <p:sp>
          <p:nvSpPr>
            <p:cNvPr id="467" name="Shape 467"/>
            <p:cNvSpPr txBox="1"/>
            <p:nvPr/>
          </p:nvSpPr>
          <p:spPr>
            <a:xfrm>
              <a:off x="76200" y="2540000"/>
              <a:ext cx="285750" cy="336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16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</a:t>
              </a:r>
              <a:endParaRPr/>
            </a:p>
          </p:txBody>
        </p:sp>
        <p:sp>
          <p:nvSpPr>
            <p:cNvPr id="468" name="Shape 468"/>
            <p:cNvSpPr txBox="1"/>
            <p:nvPr/>
          </p:nvSpPr>
          <p:spPr>
            <a:xfrm>
              <a:off x="76200" y="3979862"/>
              <a:ext cx="285750" cy="336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16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</a:t>
              </a:r>
              <a:endParaRPr/>
            </a:p>
          </p:txBody>
        </p:sp>
        <p:sp>
          <p:nvSpPr>
            <p:cNvPr id="469" name="Shape 469"/>
            <p:cNvSpPr txBox="1"/>
            <p:nvPr/>
          </p:nvSpPr>
          <p:spPr>
            <a:xfrm>
              <a:off x="76200" y="5419725"/>
              <a:ext cx="285750" cy="336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16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3</a:t>
              </a:r>
              <a:endParaRPr/>
            </a:p>
          </p:txBody>
        </p:sp>
      </p:grpSp>
      <p:grpSp>
        <p:nvGrpSpPr>
          <p:cNvPr id="470" name="Shape 470"/>
          <p:cNvGrpSpPr/>
          <p:nvPr/>
        </p:nvGrpSpPr>
        <p:grpSpPr>
          <a:xfrm>
            <a:off x="381000" y="381000"/>
            <a:ext cx="8382000" cy="6096000"/>
            <a:chOff x="381000" y="381000"/>
            <a:chExt cx="8382000" cy="6096000"/>
          </a:xfrm>
        </p:grpSpPr>
        <p:sp>
          <p:nvSpPr>
            <p:cNvPr id="471" name="Shape 471"/>
            <p:cNvSpPr/>
            <p:nvPr/>
          </p:nvSpPr>
          <p:spPr>
            <a:xfrm>
              <a:off x="381000" y="381000"/>
              <a:ext cx="8382000" cy="6096000"/>
            </a:xfrm>
            <a:prstGeom prst="rect">
              <a:avLst/>
            </a:prstGeom>
            <a:solidFill>
              <a:srgbClr val="FFFF99"/>
            </a:solidFill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472" name="Shape 472"/>
            <p:cNvCxnSpPr/>
            <p:nvPr/>
          </p:nvCxnSpPr>
          <p:spPr>
            <a:xfrm>
              <a:off x="2057400" y="381000"/>
              <a:ext cx="0" cy="6096000"/>
            </a:xfrm>
            <a:prstGeom prst="straightConnector1">
              <a:avLst/>
            </a:prstGeom>
            <a:noFill/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73" name="Shape 473"/>
            <p:cNvCxnSpPr/>
            <p:nvPr/>
          </p:nvCxnSpPr>
          <p:spPr>
            <a:xfrm>
              <a:off x="3733800" y="381000"/>
              <a:ext cx="0" cy="6096000"/>
            </a:xfrm>
            <a:prstGeom prst="straightConnector1">
              <a:avLst/>
            </a:prstGeom>
            <a:noFill/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74" name="Shape 474"/>
            <p:cNvCxnSpPr/>
            <p:nvPr/>
          </p:nvCxnSpPr>
          <p:spPr>
            <a:xfrm>
              <a:off x="7162800" y="381000"/>
              <a:ext cx="0" cy="6096000"/>
            </a:xfrm>
            <a:prstGeom prst="straightConnector1">
              <a:avLst/>
            </a:prstGeom>
            <a:noFill/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75" name="Shape 475"/>
            <p:cNvCxnSpPr/>
            <p:nvPr/>
          </p:nvCxnSpPr>
          <p:spPr>
            <a:xfrm>
              <a:off x="5486400" y="381000"/>
              <a:ext cx="0" cy="6096000"/>
            </a:xfrm>
            <a:prstGeom prst="straightConnector1">
              <a:avLst/>
            </a:prstGeom>
            <a:noFill/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76" name="Shape 476"/>
            <p:cNvCxnSpPr/>
            <p:nvPr/>
          </p:nvCxnSpPr>
          <p:spPr>
            <a:xfrm>
              <a:off x="381000" y="3429000"/>
              <a:ext cx="8382000" cy="0"/>
            </a:xfrm>
            <a:prstGeom prst="straightConnector1">
              <a:avLst/>
            </a:prstGeom>
            <a:noFill/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77" name="Shape 477"/>
            <p:cNvCxnSpPr/>
            <p:nvPr/>
          </p:nvCxnSpPr>
          <p:spPr>
            <a:xfrm>
              <a:off x="381000" y="1905000"/>
              <a:ext cx="8382000" cy="0"/>
            </a:xfrm>
            <a:prstGeom prst="straightConnector1">
              <a:avLst/>
            </a:prstGeom>
            <a:noFill/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78" name="Shape 478"/>
            <p:cNvCxnSpPr/>
            <p:nvPr/>
          </p:nvCxnSpPr>
          <p:spPr>
            <a:xfrm>
              <a:off x="381000" y="4953000"/>
              <a:ext cx="8382000" cy="0"/>
            </a:xfrm>
            <a:prstGeom prst="straightConnector1">
              <a:avLst/>
            </a:prstGeom>
            <a:noFill/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grpSp>
        <p:nvGrpSpPr>
          <p:cNvPr id="479" name="Shape 479"/>
          <p:cNvGrpSpPr/>
          <p:nvPr/>
        </p:nvGrpSpPr>
        <p:grpSpPr>
          <a:xfrm>
            <a:off x="8763000" y="1066800"/>
            <a:ext cx="438150" cy="4654550"/>
            <a:chOff x="0" y="1101725"/>
            <a:chExt cx="438150" cy="4654550"/>
          </a:xfrm>
        </p:grpSpPr>
        <p:sp>
          <p:nvSpPr>
            <p:cNvPr id="480" name="Shape 480"/>
            <p:cNvSpPr txBox="1"/>
            <p:nvPr/>
          </p:nvSpPr>
          <p:spPr>
            <a:xfrm>
              <a:off x="0" y="1101725"/>
              <a:ext cx="438150" cy="336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16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0.5</a:t>
              </a:r>
              <a:endParaRPr/>
            </a:p>
          </p:txBody>
        </p:sp>
        <p:sp>
          <p:nvSpPr>
            <p:cNvPr id="481" name="Shape 481"/>
            <p:cNvSpPr txBox="1"/>
            <p:nvPr/>
          </p:nvSpPr>
          <p:spPr>
            <a:xfrm>
              <a:off x="76200" y="2540000"/>
              <a:ext cx="285750" cy="336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16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</a:t>
              </a:r>
              <a:endParaRPr/>
            </a:p>
          </p:txBody>
        </p:sp>
        <p:sp>
          <p:nvSpPr>
            <p:cNvPr id="482" name="Shape 482"/>
            <p:cNvSpPr txBox="1"/>
            <p:nvPr/>
          </p:nvSpPr>
          <p:spPr>
            <a:xfrm>
              <a:off x="76200" y="3979862"/>
              <a:ext cx="285750" cy="336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16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</a:t>
              </a:r>
              <a:endParaRPr/>
            </a:p>
          </p:txBody>
        </p:sp>
        <p:sp>
          <p:nvSpPr>
            <p:cNvPr id="483" name="Shape 483"/>
            <p:cNvSpPr txBox="1"/>
            <p:nvPr/>
          </p:nvSpPr>
          <p:spPr>
            <a:xfrm>
              <a:off x="76200" y="5419725"/>
              <a:ext cx="285750" cy="336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16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3</a:t>
              </a:r>
              <a:endParaRPr/>
            </a:p>
          </p:txBody>
        </p:sp>
      </p:grpSp>
      <p:sp>
        <p:nvSpPr>
          <p:cNvPr id="484" name="Shape 484"/>
          <p:cNvSpPr/>
          <p:nvPr/>
        </p:nvSpPr>
        <p:spPr>
          <a:xfrm>
            <a:off x="457200" y="457200"/>
            <a:ext cx="1524000" cy="1371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5" name="Shape 485"/>
          <p:cNvSpPr/>
          <p:nvPr/>
        </p:nvSpPr>
        <p:spPr>
          <a:xfrm>
            <a:off x="3810000" y="457200"/>
            <a:ext cx="1600200" cy="1371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6" name="Shape 486"/>
          <p:cNvSpPr/>
          <p:nvPr/>
        </p:nvSpPr>
        <p:spPr>
          <a:xfrm>
            <a:off x="5562600" y="457200"/>
            <a:ext cx="1524000" cy="1371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7" name="Shape 487"/>
          <p:cNvSpPr/>
          <p:nvPr/>
        </p:nvSpPr>
        <p:spPr>
          <a:xfrm>
            <a:off x="7239000" y="457200"/>
            <a:ext cx="1447800" cy="1371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8" name="Shape 488"/>
          <p:cNvSpPr/>
          <p:nvPr/>
        </p:nvSpPr>
        <p:spPr>
          <a:xfrm>
            <a:off x="7239000" y="1981200"/>
            <a:ext cx="1447800" cy="1371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9" name="Shape 489"/>
          <p:cNvSpPr/>
          <p:nvPr/>
        </p:nvSpPr>
        <p:spPr>
          <a:xfrm>
            <a:off x="5562600" y="1981200"/>
            <a:ext cx="1524000" cy="1371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0" name="Shape 490"/>
          <p:cNvSpPr/>
          <p:nvPr/>
        </p:nvSpPr>
        <p:spPr>
          <a:xfrm>
            <a:off x="3810000" y="1981200"/>
            <a:ext cx="1600200" cy="1371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1" name="Shape 491"/>
          <p:cNvSpPr/>
          <p:nvPr/>
        </p:nvSpPr>
        <p:spPr>
          <a:xfrm>
            <a:off x="2133600" y="1981200"/>
            <a:ext cx="1524000" cy="1371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2" name="Shape 492"/>
          <p:cNvSpPr/>
          <p:nvPr/>
        </p:nvSpPr>
        <p:spPr>
          <a:xfrm>
            <a:off x="457200" y="1981200"/>
            <a:ext cx="1524000" cy="1371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3" name="Shape 493"/>
          <p:cNvSpPr/>
          <p:nvPr/>
        </p:nvSpPr>
        <p:spPr>
          <a:xfrm>
            <a:off x="457200" y="3505200"/>
            <a:ext cx="1524000" cy="1371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4" name="Shape 494"/>
          <p:cNvSpPr/>
          <p:nvPr/>
        </p:nvSpPr>
        <p:spPr>
          <a:xfrm>
            <a:off x="2133600" y="3505200"/>
            <a:ext cx="1524000" cy="1371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5" name="Shape 495"/>
          <p:cNvSpPr/>
          <p:nvPr/>
        </p:nvSpPr>
        <p:spPr>
          <a:xfrm>
            <a:off x="3810000" y="3505200"/>
            <a:ext cx="1600200" cy="1371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6" name="Shape 496"/>
          <p:cNvSpPr/>
          <p:nvPr/>
        </p:nvSpPr>
        <p:spPr>
          <a:xfrm>
            <a:off x="5562600" y="3505200"/>
            <a:ext cx="1524000" cy="1371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/>
            </a:stretch>
          </a:blip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7" name="Shape 497"/>
          <p:cNvSpPr/>
          <p:nvPr/>
        </p:nvSpPr>
        <p:spPr>
          <a:xfrm>
            <a:off x="7239000" y="3505200"/>
            <a:ext cx="1447800" cy="1371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/>
            </a:stretch>
          </a:blip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8" name="Shape 498"/>
          <p:cNvSpPr/>
          <p:nvPr/>
        </p:nvSpPr>
        <p:spPr>
          <a:xfrm>
            <a:off x="457200" y="5029200"/>
            <a:ext cx="1524000" cy="1371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/>
            </a:stretch>
          </a:blip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9" name="Shape 499"/>
          <p:cNvSpPr/>
          <p:nvPr/>
        </p:nvSpPr>
        <p:spPr>
          <a:xfrm>
            <a:off x="2133600" y="5029200"/>
            <a:ext cx="1524000" cy="1371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/>
            </a:stretch>
          </a:blip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0" name="Shape 500"/>
          <p:cNvSpPr/>
          <p:nvPr/>
        </p:nvSpPr>
        <p:spPr>
          <a:xfrm>
            <a:off x="3810000" y="5029200"/>
            <a:ext cx="1600200" cy="1371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/>
            </a:stretch>
          </a:blip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1" name="Shape 501"/>
          <p:cNvSpPr/>
          <p:nvPr/>
        </p:nvSpPr>
        <p:spPr>
          <a:xfrm>
            <a:off x="5562600" y="5029200"/>
            <a:ext cx="1524000" cy="1371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/>
            </a:stretch>
          </a:blip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2" name="Shape 502"/>
          <p:cNvSpPr/>
          <p:nvPr/>
        </p:nvSpPr>
        <p:spPr>
          <a:xfrm>
            <a:off x="7239000" y="5029200"/>
            <a:ext cx="1447800" cy="1371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/>
            </a:stretch>
          </a:blip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3" name="Shape 503"/>
          <p:cNvSpPr/>
          <p:nvPr/>
        </p:nvSpPr>
        <p:spPr>
          <a:xfrm>
            <a:off x="2133600" y="457200"/>
            <a:ext cx="1524000" cy="1371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/>
            </a:stretch>
          </a:blip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4" name="Shape 504"/>
          <p:cNvSpPr/>
          <p:nvPr/>
        </p:nvSpPr>
        <p:spPr>
          <a:xfrm flipH="1">
            <a:off x="8763000" y="0"/>
            <a:ext cx="381000" cy="381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5000" y="60000"/>
                </a:moveTo>
                <a:lnTo>
                  <a:pt x="105000" y="15000"/>
                </a:lnTo>
                <a:lnTo>
                  <a:pt x="105000" y="105000"/>
                </a:lnTo>
                <a:close/>
              </a:path>
              <a:path w="120000" h="120000" fill="darken" extrusionOk="0">
                <a:moveTo>
                  <a:pt x="15000" y="60000"/>
                </a:moveTo>
                <a:lnTo>
                  <a:pt x="105000" y="15000"/>
                </a:lnTo>
                <a:lnTo>
                  <a:pt x="105000" y="105000"/>
                </a:lnTo>
                <a:close/>
              </a:path>
              <a:path w="120000" h="120000" fill="none" extrusionOk="0">
                <a:moveTo>
                  <a:pt x="15000" y="60000"/>
                </a:moveTo>
                <a:lnTo>
                  <a:pt x="105000" y="15000"/>
                </a:lnTo>
                <a:lnTo>
                  <a:pt x="105000" y="10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5" name="Shape 505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Shape 5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5337" y="152400"/>
            <a:ext cx="652462" cy="846137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lt2"/>
            </a:outerShdw>
          </a:effectLst>
        </p:spPr>
      </p:pic>
      <p:sp>
        <p:nvSpPr>
          <p:cNvPr id="511" name="Shape 511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2" name="Shape 512"/>
          <p:cNvSpPr txBox="1">
            <a:spLocks noGrp="1"/>
          </p:cNvSpPr>
          <p:nvPr>
            <p:ph type="ctrTitle"/>
          </p:nvPr>
        </p:nvSpPr>
        <p:spPr>
          <a:xfrm>
            <a:off x="228600" y="609600"/>
            <a:ext cx="5105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8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Angle of Impact</a:t>
            </a:r>
            <a:endParaRPr/>
          </a:p>
        </p:txBody>
      </p:sp>
      <p:sp>
        <p:nvSpPr>
          <p:cNvPr id="513" name="Shape 513"/>
          <p:cNvSpPr txBox="1"/>
          <p:nvPr/>
        </p:nvSpPr>
        <p:spPr>
          <a:xfrm>
            <a:off x="288925" y="6030912"/>
            <a:ext cx="2636837" cy="1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Adapted from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1400" b="0" i="1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Introduction to Forensic Sciences</a:t>
            </a:r>
            <a:r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W. Eckert, CRC, 1997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endParaRPr sz="1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4" name="Shape 514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r>
            <a:endParaRPr/>
          </a:p>
        </p:txBody>
      </p:sp>
      <p:pic>
        <p:nvPicPr>
          <p:cNvPr id="515" name="Shape 515" descr="blood droplets elonga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905000"/>
            <a:ext cx="38100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Shape 516" descr="angle of impact of a blood dropl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905000"/>
            <a:ext cx="38100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Shape 5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5337" y="152400"/>
            <a:ext cx="652462" cy="846137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lt2"/>
            </a:outerShdw>
          </a:effectLst>
        </p:spPr>
      </p:pic>
      <p:sp>
        <p:nvSpPr>
          <p:cNvPr id="522" name="Shape 522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3" name="Shape 523"/>
          <p:cNvSpPr txBox="1">
            <a:spLocks noGrp="1"/>
          </p:cNvSpPr>
          <p:nvPr>
            <p:ph type="ctrTitle"/>
          </p:nvPr>
        </p:nvSpPr>
        <p:spPr>
          <a:xfrm>
            <a:off x="228600" y="609600"/>
            <a:ext cx="243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000" b="1" i="0" u="sng" strike="noStrike" cap="none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Angle of Impact</a:t>
            </a:r>
            <a:endParaRPr sz="3600" dirty="0"/>
          </a:p>
        </p:txBody>
      </p:sp>
      <p:pic>
        <p:nvPicPr>
          <p:cNvPr id="524" name="Shape 5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4200" y="76200"/>
            <a:ext cx="4579937" cy="6705600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Shape 525"/>
          <p:cNvSpPr/>
          <p:nvPr/>
        </p:nvSpPr>
        <p:spPr>
          <a:xfrm>
            <a:off x="3657600" y="1143000"/>
            <a:ext cx="304800" cy="3048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526" name="Shape 526"/>
          <p:cNvGrpSpPr/>
          <p:nvPr/>
        </p:nvGrpSpPr>
        <p:grpSpPr>
          <a:xfrm>
            <a:off x="3575050" y="838200"/>
            <a:ext cx="615950" cy="914400"/>
            <a:chOff x="1981200" y="1066800"/>
            <a:chExt cx="615950" cy="914400"/>
          </a:xfrm>
        </p:grpSpPr>
        <p:sp>
          <p:nvSpPr>
            <p:cNvPr id="527" name="Shape 527"/>
            <p:cNvSpPr txBox="1"/>
            <p:nvPr/>
          </p:nvSpPr>
          <p:spPr>
            <a:xfrm>
              <a:off x="2057400" y="1219200"/>
              <a:ext cx="539750" cy="7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0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90°</a:t>
              </a: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528" name="Shape 528"/>
            <p:cNvGrpSpPr/>
            <p:nvPr/>
          </p:nvGrpSpPr>
          <p:grpSpPr>
            <a:xfrm>
              <a:off x="1981200" y="1066800"/>
              <a:ext cx="609600" cy="685800"/>
              <a:chOff x="1905000" y="1066800"/>
              <a:chExt cx="609600" cy="685800"/>
            </a:xfrm>
          </p:grpSpPr>
          <p:sp>
            <p:nvSpPr>
              <p:cNvPr id="529" name="Shape 529"/>
              <p:cNvSpPr/>
              <p:nvPr/>
            </p:nvSpPr>
            <p:spPr>
              <a:xfrm>
                <a:off x="1981200" y="1066800"/>
                <a:ext cx="76200" cy="609600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0000"/>
              </a:solidFill>
              <a:ln w="12700" cap="sq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cxnSp>
            <p:nvCxnSpPr>
              <p:cNvPr id="530" name="Shape 530"/>
              <p:cNvCxnSpPr/>
              <p:nvPr/>
            </p:nvCxnSpPr>
            <p:spPr>
              <a:xfrm rot="10800000">
                <a:off x="1905000" y="1752600"/>
                <a:ext cx="609600" cy="0"/>
              </a:xfrm>
              <a:prstGeom prst="straightConnector1">
                <a:avLst/>
              </a:prstGeom>
              <a:noFill/>
              <a:ln w="28575" cap="sq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531" name="Shape 531"/>
              <p:cNvCxnSpPr/>
              <p:nvPr/>
            </p:nvCxnSpPr>
            <p:spPr>
              <a:xfrm rot="10800000">
                <a:off x="1905000" y="1752600"/>
                <a:ext cx="609600" cy="0"/>
              </a:xfrm>
              <a:prstGeom prst="straightConnector1">
                <a:avLst/>
              </a:prstGeom>
              <a:noFill/>
              <a:ln w="28575" cap="sq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532" name="Shape 532"/>
          <p:cNvGrpSpPr/>
          <p:nvPr/>
        </p:nvGrpSpPr>
        <p:grpSpPr>
          <a:xfrm>
            <a:off x="6600756" y="5562600"/>
            <a:ext cx="790644" cy="682831"/>
            <a:chOff x="1779541" y="2362200"/>
            <a:chExt cx="877934" cy="834571"/>
          </a:xfrm>
        </p:grpSpPr>
        <p:cxnSp>
          <p:nvCxnSpPr>
            <p:cNvPr id="533" name="Shape 533"/>
            <p:cNvCxnSpPr/>
            <p:nvPr/>
          </p:nvCxnSpPr>
          <p:spPr>
            <a:xfrm rot="4860000" flipH="1">
              <a:off x="1523206" y="2894806"/>
              <a:ext cx="609600" cy="1587"/>
            </a:xfrm>
            <a:prstGeom prst="straightConnector1">
              <a:avLst/>
            </a:prstGeom>
            <a:noFill/>
            <a:ln w="28575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534" name="Shape 534"/>
            <p:cNvSpPr/>
            <p:nvPr/>
          </p:nvSpPr>
          <p:spPr>
            <a:xfrm>
              <a:off x="1905000" y="2362200"/>
              <a:ext cx="76200" cy="6096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 w="12700" cap="sq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35" name="Shape 535"/>
            <p:cNvSpPr txBox="1"/>
            <p:nvPr/>
          </p:nvSpPr>
          <p:spPr>
            <a:xfrm>
              <a:off x="2057400" y="2590800"/>
              <a:ext cx="600075" cy="485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0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10°</a:t>
              </a:r>
              <a:endParaRPr/>
            </a:p>
          </p:txBody>
        </p:sp>
      </p:grpSp>
      <p:sp>
        <p:nvSpPr>
          <p:cNvPr id="536" name="Shape 536"/>
          <p:cNvSpPr/>
          <p:nvPr/>
        </p:nvSpPr>
        <p:spPr>
          <a:xfrm>
            <a:off x="6629400" y="1143000"/>
            <a:ext cx="381000" cy="3048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7" name="Shape 537"/>
          <p:cNvSpPr/>
          <p:nvPr/>
        </p:nvSpPr>
        <p:spPr>
          <a:xfrm>
            <a:off x="3657600" y="3276600"/>
            <a:ext cx="304800" cy="3048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8" name="Shape 538"/>
          <p:cNvSpPr/>
          <p:nvPr/>
        </p:nvSpPr>
        <p:spPr>
          <a:xfrm>
            <a:off x="5257800" y="3200400"/>
            <a:ext cx="304800" cy="381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9" name="Shape 539"/>
          <p:cNvSpPr/>
          <p:nvPr/>
        </p:nvSpPr>
        <p:spPr>
          <a:xfrm>
            <a:off x="6705600" y="3200400"/>
            <a:ext cx="381000" cy="381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0" name="Shape 540"/>
          <p:cNvSpPr/>
          <p:nvPr/>
        </p:nvSpPr>
        <p:spPr>
          <a:xfrm>
            <a:off x="3657600" y="6172200"/>
            <a:ext cx="304800" cy="3048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1" name="Shape 541"/>
          <p:cNvSpPr/>
          <p:nvPr/>
        </p:nvSpPr>
        <p:spPr>
          <a:xfrm>
            <a:off x="5181600" y="6096000"/>
            <a:ext cx="304800" cy="3048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2" name="Shape 542"/>
          <p:cNvSpPr/>
          <p:nvPr/>
        </p:nvSpPr>
        <p:spPr>
          <a:xfrm>
            <a:off x="6781800" y="6096000"/>
            <a:ext cx="304800" cy="3048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543" name="Shape 543"/>
          <p:cNvGrpSpPr/>
          <p:nvPr/>
        </p:nvGrpSpPr>
        <p:grpSpPr>
          <a:xfrm>
            <a:off x="6477000" y="914400"/>
            <a:ext cx="580645" cy="754189"/>
            <a:chOff x="146050" y="3886200"/>
            <a:chExt cx="580645" cy="754189"/>
          </a:xfrm>
        </p:grpSpPr>
        <p:cxnSp>
          <p:nvCxnSpPr>
            <p:cNvPr id="544" name="Shape 544"/>
            <p:cNvCxnSpPr/>
            <p:nvPr/>
          </p:nvCxnSpPr>
          <p:spPr>
            <a:xfrm rot="1680000" flipH="1">
              <a:off x="152400" y="4495800"/>
              <a:ext cx="609600" cy="1587"/>
            </a:xfrm>
            <a:prstGeom prst="straightConnector1">
              <a:avLst/>
            </a:prstGeom>
            <a:noFill/>
            <a:ln w="28575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545" name="Shape 545"/>
            <p:cNvSpPr/>
            <p:nvPr/>
          </p:nvSpPr>
          <p:spPr>
            <a:xfrm>
              <a:off x="609600" y="3886200"/>
              <a:ext cx="76200" cy="6096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 w="12700" cap="sq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46" name="Shape 546"/>
            <p:cNvSpPr txBox="1"/>
            <p:nvPr/>
          </p:nvSpPr>
          <p:spPr>
            <a:xfrm>
              <a:off x="146050" y="3962400"/>
              <a:ext cx="539750" cy="396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0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70°</a:t>
              </a:r>
              <a:endParaRPr/>
            </a:p>
          </p:txBody>
        </p:sp>
      </p:grpSp>
      <p:grpSp>
        <p:nvGrpSpPr>
          <p:cNvPr id="547" name="Shape 547"/>
          <p:cNvGrpSpPr/>
          <p:nvPr/>
        </p:nvGrpSpPr>
        <p:grpSpPr>
          <a:xfrm>
            <a:off x="4953000" y="5181600"/>
            <a:ext cx="539750" cy="974252"/>
            <a:chOff x="4953000" y="5181600"/>
            <a:chExt cx="539750" cy="974252"/>
          </a:xfrm>
        </p:grpSpPr>
        <p:cxnSp>
          <p:nvCxnSpPr>
            <p:cNvPr id="548" name="Shape 548"/>
            <p:cNvCxnSpPr/>
            <p:nvPr/>
          </p:nvCxnSpPr>
          <p:spPr>
            <a:xfrm rot="4260000" flipH="1">
              <a:off x="4952206" y="5866606"/>
              <a:ext cx="609600" cy="1587"/>
            </a:xfrm>
            <a:prstGeom prst="straightConnector1">
              <a:avLst/>
            </a:prstGeom>
            <a:noFill/>
            <a:ln w="28575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549" name="Shape 549"/>
            <p:cNvSpPr/>
            <p:nvPr/>
          </p:nvSpPr>
          <p:spPr>
            <a:xfrm>
              <a:off x="5334000" y="5410200"/>
              <a:ext cx="76200" cy="6096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 w="12700" cap="sq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50" name="Shape 550"/>
            <p:cNvSpPr txBox="1"/>
            <p:nvPr/>
          </p:nvSpPr>
          <p:spPr>
            <a:xfrm>
              <a:off x="4953000" y="5181600"/>
              <a:ext cx="539750" cy="396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0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20°</a:t>
              </a:r>
              <a:endParaRPr/>
            </a:p>
          </p:txBody>
        </p:sp>
      </p:grpSp>
      <p:grpSp>
        <p:nvGrpSpPr>
          <p:cNvPr id="551" name="Shape 551"/>
          <p:cNvGrpSpPr/>
          <p:nvPr/>
        </p:nvGrpSpPr>
        <p:grpSpPr>
          <a:xfrm>
            <a:off x="3505200" y="5240337"/>
            <a:ext cx="539750" cy="891424"/>
            <a:chOff x="3505200" y="5240337"/>
            <a:chExt cx="539750" cy="891424"/>
          </a:xfrm>
        </p:grpSpPr>
        <p:cxnSp>
          <p:nvCxnSpPr>
            <p:cNvPr id="552" name="Shape 552"/>
            <p:cNvCxnSpPr/>
            <p:nvPr/>
          </p:nvCxnSpPr>
          <p:spPr>
            <a:xfrm rot="3600000" flipH="1">
              <a:off x="3505993" y="5866606"/>
              <a:ext cx="609600" cy="1587"/>
            </a:xfrm>
            <a:prstGeom prst="straightConnector1">
              <a:avLst/>
            </a:prstGeom>
            <a:noFill/>
            <a:ln w="28575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553" name="Shape 553"/>
            <p:cNvSpPr txBox="1"/>
            <p:nvPr/>
          </p:nvSpPr>
          <p:spPr>
            <a:xfrm>
              <a:off x="3505200" y="5240337"/>
              <a:ext cx="539750" cy="396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0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30°</a:t>
              </a:r>
              <a:endParaRPr/>
            </a:p>
          </p:txBody>
        </p:sp>
        <p:sp>
          <p:nvSpPr>
            <p:cNvPr id="554" name="Shape 554"/>
            <p:cNvSpPr/>
            <p:nvPr/>
          </p:nvSpPr>
          <p:spPr>
            <a:xfrm>
              <a:off x="3962400" y="5410200"/>
              <a:ext cx="76200" cy="6096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 w="12700" cap="sq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555" name="Shape 555"/>
          <p:cNvGrpSpPr/>
          <p:nvPr/>
        </p:nvGrpSpPr>
        <p:grpSpPr>
          <a:xfrm>
            <a:off x="3553941" y="2819400"/>
            <a:ext cx="567209" cy="699277"/>
            <a:chOff x="3553941" y="2819400"/>
            <a:chExt cx="567209" cy="699277"/>
          </a:xfrm>
        </p:grpSpPr>
        <p:cxnSp>
          <p:nvCxnSpPr>
            <p:cNvPr id="556" name="Shape 556"/>
            <p:cNvCxnSpPr/>
            <p:nvPr/>
          </p:nvCxnSpPr>
          <p:spPr>
            <a:xfrm rot="1980000" flipH="1">
              <a:off x="3505200" y="3351212"/>
              <a:ext cx="609600" cy="1587"/>
            </a:xfrm>
            <a:prstGeom prst="straightConnector1">
              <a:avLst/>
            </a:prstGeom>
            <a:noFill/>
            <a:ln w="28575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557" name="Shape 557"/>
            <p:cNvSpPr/>
            <p:nvPr/>
          </p:nvSpPr>
          <p:spPr>
            <a:xfrm>
              <a:off x="4038600" y="2819400"/>
              <a:ext cx="76200" cy="6096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 w="12700" cap="sq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58" name="Shape 558"/>
            <p:cNvSpPr txBox="1"/>
            <p:nvPr/>
          </p:nvSpPr>
          <p:spPr>
            <a:xfrm>
              <a:off x="3581400" y="2819400"/>
              <a:ext cx="539750" cy="396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0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60°</a:t>
              </a:r>
              <a:endParaRPr/>
            </a:p>
          </p:txBody>
        </p:sp>
      </p:grpSp>
      <p:grpSp>
        <p:nvGrpSpPr>
          <p:cNvPr id="559" name="Shape 559"/>
          <p:cNvGrpSpPr/>
          <p:nvPr/>
        </p:nvGrpSpPr>
        <p:grpSpPr>
          <a:xfrm>
            <a:off x="5029200" y="2895600"/>
            <a:ext cx="539750" cy="748693"/>
            <a:chOff x="5029200" y="2895600"/>
            <a:chExt cx="539750" cy="748693"/>
          </a:xfrm>
        </p:grpSpPr>
        <p:cxnSp>
          <p:nvCxnSpPr>
            <p:cNvPr id="560" name="Shape 560"/>
            <p:cNvCxnSpPr/>
            <p:nvPr/>
          </p:nvCxnSpPr>
          <p:spPr>
            <a:xfrm rot="2700000" flipH="1">
              <a:off x="5029200" y="3427412"/>
              <a:ext cx="609600" cy="1587"/>
            </a:xfrm>
            <a:prstGeom prst="straightConnector1">
              <a:avLst/>
            </a:prstGeom>
            <a:noFill/>
            <a:ln w="28575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561" name="Shape 561"/>
            <p:cNvSpPr/>
            <p:nvPr/>
          </p:nvSpPr>
          <p:spPr>
            <a:xfrm>
              <a:off x="5486400" y="2895600"/>
              <a:ext cx="76200" cy="6096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 w="12700" cap="sq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2" name="Shape 562"/>
            <p:cNvSpPr txBox="1"/>
            <p:nvPr/>
          </p:nvSpPr>
          <p:spPr>
            <a:xfrm>
              <a:off x="5029200" y="2895600"/>
              <a:ext cx="539750" cy="396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0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50°</a:t>
              </a:r>
              <a:endParaRPr/>
            </a:p>
          </p:txBody>
        </p:sp>
      </p:grpSp>
      <p:grpSp>
        <p:nvGrpSpPr>
          <p:cNvPr id="563" name="Shape 563"/>
          <p:cNvGrpSpPr/>
          <p:nvPr/>
        </p:nvGrpSpPr>
        <p:grpSpPr>
          <a:xfrm>
            <a:off x="6470650" y="2971800"/>
            <a:ext cx="539750" cy="775661"/>
            <a:chOff x="6470650" y="2971800"/>
            <a:chExt cx="539750" cy="775661"/>
          </a:xfrm>
        </p:grpSpPr>
        <p:sp>
          <p:nvSpPr>
            <p:cNvPr id="564" name="Shape 564"/>
            <p:cNvSpPr/>
            <p:nvPr/>
          </p:nvSpPr>
          <p:spPr>
            <a:xfrm>
              <a:off x="6934200" y="3048000"/>
              <a:ext cx="76200" cy="6096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 w="12700" cap="sq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565" name="Shape 565"/>
            <p:cNvCxnSpPr/>
            <p:nvPr/>
          </p:nvCxnSpPr>
          <p:spPr>
            <a:xfrm rot="3120000" flipH="1">
              <a:off x="6476206" y="3505993"/>
              <a:ext cx="609600" cy="1587"/>
            </a:xfrm>
            <a:prstGeom prst="straightConnector1">
              <a:avLst/>
            </a:prstGeom>
            <a:noFill/>
            <a:ln w="28575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566" name="Shape 566"/>
            <p:cNvSpPr txBox="1"/>
            <p:nvPr/>
          </p:nvSpPr>
          <p:spPr>
            <a:xfrm>
              <a:off x="6470650" y="2971800"/>
              <a:ext cx="539750" cy="396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0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40°</a:t>
              </a:r>
              <a:endParaRPr/>
            </a:p>
          </p:txBody>
        </p:sp>
      </p:grpSp>
      <p:sp>
        <p:nvSpPr>
          <p:cNvPr id="567" name="Shape 567"/>
          <p:cNvSpPr txBox="1"/>
          <p:nvPr/>
        </p:nvSpPr>
        <p:spPr>
          <a:xfrm>
            <a:off x="288925" y="6030912"/>
            <a:ext cx="2636837" cy="1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Adapted from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1400" b="0" i="1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Introduction to Forensic Sciences</a:t>
            </a:r>
            <a:r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W. Eckert, CRC, 1997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endParaRPr sz="1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568" name="Shape 568"/>
          <p:cNvGrpSpPr/>
          <p:nvPr/>
        </p:nvGrpSpPr>
        <p:grpSpPr>
          <a:xfrm>
            <a:off x="4953000" y="914400"/>
            <a:ext cx="599420" cy="690048"/>
            <a:chOff x="4953000" y="914400"/>
            <a:chExt cx="599420" cy="690048"/>
          </a:xfrm>
        </p:grpSpPr>
        <p:grpSp>
          <p:nvGrpSpPr>
            <p:cNvPr id="569" name="Shape 569"/>
            <p:cNvGrpSpPr/>
            <p:nvPr/>
          </p:nvGrpSpPr>
          <p:grpSpPr>
            <a:xfrm>
              <a:off x="4953000" y="1039812"/>
              <a:ext cx="599420" cy="564636"/>
              <a:chOff x="4953000" y="1039812"/>
              <a:chExt cx="599420" cy="564636"/>
            </a:xfrm>
          </p:grpSpPr>
          <p:sp>
            <p:nvSpPr>
              <p:cNvPr id="570" name="Shape 570"/>
              <p:cNvSpPr/>
              <p:nvPr/>
            </p:nvSpPr>
            <p:spPr>
              <a:xfrm>
                <a:off x="5181600" y="1143000"/>
                <a:ext cx="304800" cy="304800"/>
              </a:xfrm>
              <a:prstGeom prst="rect">
                <a:avLst/>
              </a:pr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cxnSp>
            <p:nvCxnSpPr>
              <p:cNvPr id="571" name="Shape 571"/>
              <p:cNvCxnSpPr/>
              <p:nvPr/>
            </p:nvCxnSpPr>
            <p:spPr>
              <a:xfrm rot="900000" flipH="1">
                <a:off x="4953000" y="1524000"/>
                <a:ext cx="609600" cy="1587"/>
              </a:xfrm>
              <a:prstGeom prst="straightConnector1">
                <a:avLst/>
              </a:prstGeom>
              <a:noFill/>
              <a:ln w="28575" cap="sq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sp>
            <p:nvSpPr>
              <p:cNvPr id="572" name="Shape 572"/>
              <p:cNvSpPr txBox="1"/>
              <p:nvPr/>
            </p:nvSpPr>
            <p:spPr>
              <a:xfrm>
                <a:off x="4953000" y="1039812"/>
                <a:ext cx="53975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Font typeface="Times New Roman"/>
                  <a:buNone/>
                </a:pPr>
                <a:r>
                  <a:rPr lang="en-US" sz="2000" b="0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80°</a:t>
                </a:r>
                <a:endParaRPr/>
              </a:p>
            </p:txBody>
          </p:sp>
        </p:grpSp>
        <p:sp>
          <p:nvSpPr>
            <p:cNvPr id="573" name="Shape 573"/>
            <p:cNvSpPr/>
            <p:nvPr/>
          </p:nvSpPr>
          <p:spPr>
            <a:xfrm>
              <a:off x="5410200" y="914400"/>
              <a:ext cx="76200" cy="6096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 w="12700" cap="sq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574" name="Shape 574"/>
          <p:cNvSpPr txBox="1"/>
          <p:nvPr/>
        </p:nvSpPr>
        <p:spPr>
          <a:xfrm>
            <a:off x="0" y="3546475"/>
            <a:ext cx="3209925" cy="82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Gravitational dense zone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 lower edge</a:t>
            </a:r>
            <a:endParaRPr/>
          </a:p>
        </p:txBody>
      </p:sp>
      <p:cxnSp>
        <p:nvCxnSpPr>
          <p:cNvPr id="575" name="Shape 575"/>
          <p:cNvCxnSpPr/>
          <p:nvPr/>
        </p:nvCxnSpPr>
        <p:spPr>
          <a:xfrm>
            <a:off x="1905000" y="4267200"/>
            <a:ext cx="1524000" cy="304800"/>
          </a:xfrm>
          <a:prstGeom prst="straightConnector1">
            <a:avLst/>
          </a:prstGeom>
          <a:noFill/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76" name="Shape 576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 txBox="1"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8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Wave Cast-off</a:t>
            </a:r>
            <a:endParaRPr/>
          </a:p>
        </p:txBody>
      </p:sp>
      <p:grpSp>
        <p:nvGrpSpPr>
          <p:cNvPr id="582" name="Shape 582"/>
          <p:cNvGrpSpPr/>
          <p:nvPr/>
        </p:nvGrpSpPr>
        <p:grpSpPr>
          <a:xfrm>
            <a:off x="609600" y="1066800"/>
            <a:ext cx="2667000" cy="838200"/>
            <a:chOff x="609600" y="1752600"/>
            <a:chExt cx="2667000" cy="838200"/>
          </a:xfrm>
        </p:grpSpPr>
        <p:cxnSp>
          <p:nvCxnSpPr>
            <p:cNvPr id="583" name="Shape 583"/>
            <p:cNvCxnSpPr/>
            <p:nvPr/>
          </p:nvCxnSpPr>
          <p:spPr>
            <a:xfrm>
              <a:off x="914400" y="2590800"/>
              <a:ext cx="2362200" cy="0"/>
            </a:xfrm>
            <a:prstGeom prst="straightConnector1">
              <a:avLst/>
            </a:prstGeom>
            <a:noFill/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584" name="Shape 584"/>
            <p:cNvSpPr/>
            <p:nvPr/>
          </p:nvSpPr>
          <p:spPr>
            <a:xfrm rot="1980000">
              <a:off x="914400" y="2154237"/>
              <a:ext cx="7620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dk1"/>
            </a:solidFill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85" name="Shape 585"/>
            <p:cNvSpPr/>
            <p:nvPr/>
          </p:nvSpPr>
          <p:spPr>
            <a:xfrm>
              <a:off x="609600" y="17526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586" name="Shape 586"/>
          <p:cNvGrpSpPr/>
          <p:nvPr/>
        </p:nvGrpSpPr>
        <p:grpSpPr>
          <a:xfrm>
            <a:off x="914400" y="2482562"/>
            <a:ext cx="2362200" cy="413038"/>
            <a:chOff x="914400" y="3269962"/>
            <a:chExt cx="2362200" cy="413038"/>
          </a:xfrm>
        </p:grpSpPr>
        <p:cxnSp>
          <p:nvCxnSpPr>
            <p:cNvPr id="587" name="Shape 587"/>
            <p:cNvCxnSpPr/>
            <p:nvPr/>
          </p:nvCxnSpPr>
          <p:spPr>
            <a:xfrm>
              <a:off x="914400" y="3683000"/>
              <a:ext cx="2362200" cy="0"/>
            </a:xfrm>
            <a:prstGeom prst="straightConnector1">
              <a:avLst/>
            </a:prstGeom>
            <a:noFill/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588" name="Shape 588"/>
            <p:cNvSpPr/>
            <p:nvPr/>
          </p:nvSpPr>
          <p:spPr>
            <a:xfrm>
              <a:off x="1524000" y="3505200"/>
              <a:ext cx="457200" cy="1524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89" name="Shape 589"/>
            <p:cNvSpPr/>
            <p:nvPr/>
          </p:nvSpPr>
          <p:spPr>
            <a:xfrm rot="-60000">
              <a:off x="1676400" y="3276600"/>
              <a:ext cx="7620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dk1"/>
            </a:solidFill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590" name="Shape 590"/>
          <p:cNvGrpSpPr/>
          <p:nvPr/>
        </p:nvGrpSpPr>
        <p:grpSpPr>
          <a:xfrm>
            <a:off x="2514600" y="2833687"/>
            <a:ext cx="609600" cy="1433512"/>
            <a:chOff x="2514600" y="2833687"/>
            <a:chExt cx="609600" cy="1433512"/>
          </a:xfrm>
        </p:grpSpPr>
        <p:sp>
          <p:nvSpPr>
            <p:cNvPr id="591" name="Shape 591"/>
            <p:cNvSpPr txBox="1"/>
            <p:nvPr/>
          </p:nvSpPr>
          <p:spPr>
            <a:xfrm>
              <a:off x="2590800" y="2833687"/>
              <a:ext cx="463550" cy="14335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Font typeface="Times New Roman"/>
                <a:buNone/>
              </a:pPr>
              <a:r>
                <a:rPr lang="en-US" sz="8800" b="0" i="0" u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/>
            </a:p>
          </p:txBody>
        </p:sp>
        <p:sp>
          <p:nvSpPr>
            <p:cNvPr id="592" name="Shape 592"/>
            <p:cNvSpPr/>
            <p:nvPr/>
          </p:nvSpPr>
          <p:spPr>
            <a:xfrm>
              <a:off x="2514600" y="3671887"/>
              <a:ext cx="609600" cy="152400"/>
            </a:xfrm>
            <a:prstGeom prst="curvedDown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accent1"/>
            </a:solidFill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593" name="Shape 593"/>
          <p:cNvGrpSpPr/>
          <p:nvPr/>
        </p:nvGrpSpPr>
        <p:grpSpPr>
          <a:xfrm>
            <a:off x="5105400" y="4876800"/>
            <a:ext cx="3509962" cy="1371600"/>
            <a:chOff x="5105400" y="4876800"/>
            <a:chExt cx="3509962" cy="1371600"/>
          </a:xfrm>
        </p:grpSpPr>
        <p:grpSp>
          <p:nvGrpSpPr>
            <p:cNvPr id="594" name="Shape 594"/>
            <p:cNvGrpSpPr/>
            <p:nvPr/>
          </p:nvGrpSpPr>
          <p:grpSpPr>
            <a:xfrm>
              <a:off x="5334000" y="6019800"/>
              <a:ext cx="1143000" cy="228600"/>
              <a:chOff x="5105400" y="5638800"/>
              <a:chExt cx="1143000" cy="228600"/>
            </a:xfrm>
          </p:grpSpPr>
          <p:sp>
            <p:nvSpPr>
              <p:cNvPr id="595" name="Shape 595"/>
              <p:cNvSpPr/>
              <p:nvPr/>
            </p:nvSpPr>
            <p:spPr>
              <a:xfrm>
                <a:off x="5105400" y="5638800"/>
                <a:ext cx="685800" cy="2286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grpSp>
            <p:nvGrpSpPr>
              <p:cNvPr id="596" name="Shape 596"/>
              <p:cNvGrpSpPr/>
              <p:nvPr/>
            </p:nvGrpSpPr>
            <p:grpSpPr>
              <a:xfrm>
                <a:off x="5791200" y="5676900"/>
                <a:ext cx="457200" cy="152400"/>
                <a:chOff x="6324600" y="5867400"/>
                <a:chExt cx="457200" cy="152400"/>
              </a:xfrm>
            </p:grpSpPr>
            <p:cxnSp>
              <p:nvCxnSpPr>
                <p:cNvPr id="597" name="Shape 597"/>
                <p:cNvCxnSpPr/>
                <p:nvPr/>
              </p:nvCxnSpPr>
              <p:spPr>
                <a:xfrm>
                  <a:off x="6324600" y="5943600"/>
                  <a:ext cx="304800" cy="0"/>
                </a:xfrm>
                <a:prstGeom prst="straightConnector1">
                  <a:avLst/>
                </a:prstGeom>
                <a:noFill/>
                <a:ln w="57150" cap="sq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</p:cxnSp>
            <p:sp>
              <p:nvSpPr>
                <p:cNvPr id="598" name="Shape 598"/>
                <p:cNvSpPr/>
                <p:nvPr/>
              </p:nvSpPr>
              <p:spPr>
                <a:xfrm>
                  <a:off x="6629400" y="5867400"/>
                  <a:ext cx="152400" cy="152400"/>
                </a:xfrm>
                <a:prstGeom prst="ellipse">
                  <a:avLst/>
                </a:prstGeom>
                <a:solidFill>
                  <a:srgbClr val="FF0000"/>
                </a:solidFill>
                <a:ln w="12700" cap="sq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</p:grpSp>
        <p:grpSp>
          <p:nvGrpSpPr>
            <p:cNvPr id="599" name="Shape 599"/>
            <p:cNvGrpSpPr/>
            <p:nvPr/>
          </p:nvGrpSpPr>
          <p:grpSpPr>
            <a:xfrm>
              <a:off x="6553200" y="6057900"/>
              <a:ext cx="457200" cy="152400"/>
              <a:chOff x="6324600" y="5867400"/>
              <a:chExt cx="457200" cy="152400"/>
            </a:xfrm>
          </p:grpSpPr>
          <p:cxnSp>
            <p:nvCxnSpPr>
              <p:cNvPr id="600" name="Shape 600"/>
              <p:cNvCxnSpPr/>
              <p:nvPr/>
            </p:nvCxnSpPr>
            <p:spPr>
              <a:xfrm>
                <a:off x="6324600" y="5943600"/>
                <a:ext cx="304800" cy="0"/>
              </a:xfrm>
              <a:prstGeom prst="straightConnector1">
                <a:avLst/>
              </a:prstGeom>
              <a:noFill/>
              <a:ln w="5715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sp>
            <p:nvSpPr>
              <p:cNvPr id="601" name="Shape 601"/>
              <p:cNvSpPr/>
              <p:nvPr/>
            </p:nvSpPr>
            <p:spPr>
              <a:xfrm>
                <a:off x="6629400" y="58674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602" name="Shape 602"/>
            <p:cNvSpPr txBox="1"/>
            <p:nvPr/>
          </p:nvSpPr>
          <p:spPr>
            <a:xfrm>
              <a:off x="5105400" y="4876800"/>
              <a:ext cx="1597025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Parent drop</a:t>
              </a:r>
              <a:endParaRPr/>
            </a:p>
          </p:txBody>
        </p:sp>
        <p:cxnSp>
          <p:nvCxnSpPr>
            <p:cNvPr id="603" name="Shape 603"/>
            <p:cNvCxnSpPr/>
            <p:nvPr/>
          </p:nvCxnSpPr>
          <p:spPr>
            <a:xfrm>
              <a:off x="5638800" y="5334000"/>
              <a:ext cx="0" cy="533400"/>
            </a:xfrm>
            <a:prstGeom prst="straightConnector1">
              <a:avLst/>
            </a:prstGeom>
            <a:noFill/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04" name="Shape 604"/>
            <p:cNvCxnSpPr/>
            <p:nvPr/>
          </p:nvCxnSpPr>
          <p:spPr>
            <a:xfrm>
              <a:off x="6781800" y="5638800"/>
              <a:ext cx="0" cy="381000"/>
            </a:xfrm>
            <a:prstGeom prst="straightConnector1">
              <a:avLst/>
            </a:prstGeom>
            <a:noFill/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605" name="Shape 605"/>
            <p:cNvSpPr txBox="1"/>
            <p:nvPr/>
          </p:nvSpPr>
          <p:spPr>
            <a:xfrm>
              <a:off x="6781800" y="5334000"/>
              <a:ext cx="1833562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wave cast-off</a:t>
              </a:r>
              <a:endParaRPr/>
            </a:p>
          </p:txBody>
        </p:sp>
      </p:grpSp>
      <p:grpSp>
        <p:nvGrpSpPr>
          <p:cNvPr id="606" name="Shape 606"/>
          <p:cNvGrpSpPr/>
          <p:nvPr/>
        </p:nvGrpSpPr>
        <p:grpSpPr>
          <a:xfrm>
            <a:off x="990600" y="6096000"/>
            <a:ext cx="2819400" cy="76200"/>
            <a:chOff x="990600" y="6096000"/>
            <a:chExt cx="2819400" cy="76200"/>
          </a:xfrm>
        </p:grpSpPr>
        <p:grpSp>
          <p:nvGrpSpPr>
            <p:cNvPr id="607" name="Shape 607"/>
            <p:cNvGrpSpPr/>
            <p:nvPr/>
          </p:nvGrpSpPr>
          <p:grpSpPr>
            <a:xfrm>
              <a:off x="990600" y="6096000"/>
              <a:ext cx="2819400" cy="76200"/>
              <a:chOff x="990600" y="6096000"/>
              <a:chExt cx="2819400" cy="76200"/>
            </a:xfrm>
          </p:grpSpPr>
          <p:cxnSp>
            <p:nvCxnSpPr>
              <p:cNvPr id="608" name="Shape 608"/>
              <p:cNvCxnSpPr/>
              <p:nvPr/>
            </p:nvCxnSpPr>
            <p:spPr>
              <a:xfrm>
                <a:off x="990600" y="6172200"/>
                <a:ext cx="2819400" cy="0"/>
              </a:xfrm>
              <a:prstGeom prst="straightConnector1">
                <a:avLst/>
              </a:prstGeom>
              <a:noFill/>
              <a:ln w="12700" cap="sq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sp>
            <p:nvSpPr>
              <p:cNvPr id="609" name="Shape 609"/>
              <p:cNvSpPr/>
              <p:nvPr/>
            </p:nvSpPr>
            <p:spPr>
              <a:xfrm>
                <a:off x="1828800" y="6096000"/>
                <a:ext cx="914400" cy="76200"/>
              </a:xfrm>
              <a:prstGeom prst="flowChartTerminator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grpSp>
            <p:nvGrpSpPr>
              <p:cNvPr id="610" name="Shape 610"/>
              <p:cNvGrpSpPr/>
              <p:nvPr/>
            </p:nvGrpSpPr>
            <p:grpSpPr>
              <a:xfrm>
                <a:off x="2667000" y="6096000"/>
                <a:ext cx="304800" cy="76200"/>
                <a:chOff x="4876800" y="4800600"/>
                <a:chExt cx="304800" cy="76200"/>
              </a:xfrm>
            </p:grpSpPr>
            <p:cxnSp>
              <p:nvCxnSpPr>
                <p:cNvPr id="611" name="Shape 611"/>
                <p:cNvCxnSpPr/>
                <p:nvPr/>
              </p:nvCxnSpPr>
              <p:spPr>
                <a:xfrm>
                  <a:off x="4876800" y="4876800"/>
                  <a:ext cx="304800" cy="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</p:cxnSp>
            <p:sp>
              <p:nvSpPr>
                <p:cNvPr id="612" name="Shape 612"/>
                <p:cNvSpPr/>
                <p:nvPr/>
              </p:nvSpPr>
              <p:spPr>
                <a:xfrm>
                  <a:off x="5105400" y="4800600"/>
                  <a:ext cx="76200" cy="76200"/>
                </a:xfrm>
                <a:prstGeom prst="ellipse">
                  <a:avLst/>
                </a:prstGeom>
                <a:solidFill>
                  <a:srgbClr val="FF0000"/>
                </a:solidFill>
                <a:ln w="12700" cap="sq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</p:grpSp>
        <p:grpSp>
          <p:nvGrpSpPr>
            <p:cNvPr id="613" name="Shape 613"/>
            <p:cNvGrpSpPr/>
            <p:nvPr/>
          </p:nvGrpSpPr>
          <p:grpSpPr>
            <a:xfrm>
              <a:off x="3276600" y="6096000"/>
              <a:ext cx="304800" cy="76200"/>
              <a:chOff x="4876800" y="4800600"/>
              <a:chExt cx="304800" cy="76200"/>
            </a:xfrm>
          </p:grpSpPr>
          <p:cxnSp>
            <p:nvCxnSpPr>
              <p:cNvPr id="614" name="Shape 614"/>
              <p:cNvCxnSpPr/>
              <p:nvPr/>
            </p:nvCxnSpPr>
            <p:spPr>
              <a:xfrm>
                <a:off x="4876800" y="4876800"/>
                <a:ext cx="304800" cy="0"/>
              </a:xfrm>
              <a:prstGeom prst="straightConnector1">
                <a:avLst/>
              </a:prstGeom>
              <a:noFill/>
              <a:ln w="381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sp>
            <p:nvSpPr>
              <p:cNvPr id="615" name="Shape 615"/>
              <p:cNvSpPr/>
              <p:nvPr/>
            </p:nvSpPr>
            <p:spPr>
              <a:xfrm>
                <a:off x="5105400" y="48006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616" name="Shape 616"/>
          <p:cNvGrpSpPr/>
          <p:nvPr/>
        </p:nvGrpSpPr>
        <p:grpSpPr>
          <a:xfrm>
            <a:off x="914400" y="4876800"/>
            <a:ext cx="2819400" cy="304800"/>
            <a:chOff x="914400" y="4876800"/>
            <a:chExt cx="2819400" cy="304800"/>
          </a:xfrm>
        </p:grpSpPr>
        <p:grpSp>
          <p:nvGrpSpPr>
            <p:cNvPr id="617" name="Shape 617"/>
            <p:cNvGrpSpPr/>
            <p:nvPr/>
          </p:nvGrpSpPr>
          <p:grpSpPr>
            <a:xfrm>
              <a:off x="914400" y="5105400"/>
              <a:ext cx="2819400" cy="76200"/>
              <a:chOff x="914400" y="5105400"/>
              <a:chExt cx="2819400" cy="76200"/>
            </a:xfrm>
          </p:grpSpPr>
          <p:cxnSp>
            <p:nvCxnSpPr>
              <p:cNvPr id="618" name="Shape 618"/>
              <p:cNvCxnSpPr/>
              <p:nvPr/>
            </p:nvCxnSpPr>
            <p:spPr>
              <a:xfrm>
                <a:off x="914400" y="5181600"/>
                <a:ext cx="2819400" cy="0"/>
              </a:xfrm>
              <a:prstGeom prst="straightConnector1">
                <a:avLst/>
              </a:prstGeom>
              <a:noFill/>
              <a:ln w="12700" cap="sq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sp>
            <p:nvSpPr>
              <p:cNvPr id="619" name="Shape 619"/>
              <p:cNvSpPr/>
              <p:nvPr/>
            </p:nvSpPr>
            <p:spPr>
              <a:xfrm>
                <a:off x="1752600" y="5105400"/>
                <a:ext cx="914400" cy="76200"/>
              </a:xfrm>
              <a:prstGeom prst="flowChartTerminator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grpSp>
            <p:nvGrpSpPr>
              <p:cNvPr id="620" name="Shape 620"/>
              <p:cNvGrpSpPr/>
              <p:nvPr/>
            </p:nvGrpSpPr>
            <p:grpSpPr>
              <a:xfrm>
                <a:off x="2590800" y="5105400"/>
                <a:ext cx="304800" cy="76200"/>
                <a:chOff x="4876800" y="4800600"/>
                <a:chExt cx="304800" cy="76200"/>
              </a:xfrm>
            </p:grpSpPr>
            <p:cxnSp>
              <p:nvCxnSpPr>
                <p:cNvPr id="621" name="Shape 621"/>
                <p:cNvCxnSpPr/>
                <p:nvPr/>
              </p:nvCxnSpPr>
              <p:spPr>
                <a:xfrm>
                  <a:off x="4876800" y="4876800"/>
                  <a:ext cx="304800" cy="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</p:cxnSp>
            <p:sp>
              <p:nvSpPr>
                <p:cNvPr id="622" name="Shape 622"/>
                <p:cNvSpPr/>
                <p:nvPr/>
              </p:nvSpPr>
              <p:spPr>
                <a:xfrm>
                  <a:off x="5105400" y="4800600"/>
                  <a:ext cx="76200" cy="76200"/>
                </a:xfrm>
                <a:prstGeom prst="ellipse">
                  <a:avLst/>
                </a:prstGeom>
                <a:solidFill>
                  <a:srgbClr val="FF0000"/>
                </a:solidFill>
                <a:ln w="12700" cap="sq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</p:grpSp>
        <p:grpSp>
          <p:nvGrpSpPr>
            <p:cNvPr id="623" name="Shape 623"/>
            <p:cNvGrpSpPr/>
            <p:nvPr/>
          </p:nvGrpSpPr>
          <p:grpSpPr>
            <a:xfrm>
              <a:off x="3048000" y="4876800"/>
              <a:ext cx="304800" cy="304800"/>
              <a:chOff x="3048000" y="4876800"/>
              <a:chExt cx="304800" cy="304800"/>
            </a:xfrm>
          </p:grpSpPr>
          <p:sp>
            <p:nvSpPr>
              <p:cNvPr id="624" name="Shape 624"/>
              <p:cNvSpPr/>
              <p:nvPr/>
            </p:nvSpPr>
            <p:spPr>
              <a:xfrm>
                <a:off x="3124200" y="5105400"/>
                <a:ext cx="152400" cy="762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25" name="Shape 625"/>
              <p:cNvSpPr/>
              <p:nvPr/>
            </p:nvSpPr>
            <p:spPr>
              <a:xfrm>
                <a:off x="3048000" y="4876800"/>
                <a:ext cx="304800" cy="762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dk1"/>
              </a:solidFill>
              <a:ln w="12700" cap="sq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626" name="Shape 626"/>
          <p:cNvGrpSpPr/>
          <p:nvPr/>
        </p:nvGrpSpPr>
        <p:grpSpPr>
          <a:xfrm>
            <a:off x="914400" y="3931427"/>
            <a:ext cx="2362200" cy="214345"/>
            <a:chOff x="914400" y="3931427"/>
            <a:chExt cx="2362200" cy="214345"/>
          </a:xfrm>
        </p:grpSpPr>
        <p:grpSp>
          <p:nvGrpSpPr>
            <p:cNvPr id="627" name="Shape 627"/>
            <p:cNvGrpSpPr/>
            <p:nvPr/>
          </p:nvGrpSpPr>
          <p:grpSpPr>
            <a:xfrm>
              <a:off x="914400" y="4052887"/>
              <a:ext cx="2362200" cy="76200"/>
              <a:chOff x="914400" y="4052887"/>
              <a:chExt cx="2362200" cy="76200"/>
            </a:xfrm>
          </p:grpSpPr>
          <p:cxnSp>
            <p:nvCxnSpPr>
              <p:cNvPr id="628" name="Shape 628"/>
              <p:cNvCxnSpPr/>
              <p:nvPr/>
            </p:nvCxnSpPr>
            <p:spPr>
              <a:xfrm>
                <a:off x="914400" y="4129087"/>
                <a:ext cx="2362200" cy="0"/>
              </a:xfrm>
              <a:prstGeom prst="straightConnector1">
                <a:avLst/>
              </a:prstGeom>
              <a:noFill/>
              <a:ln w="12700" cap="sq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sp>
            <p:nvSpPr>
              <p:cNvPr id="629" name="Shape 629"/>
              <p:cNvSpPr/>
              <p:nvPr/>
            </p:nvSpPr>
            <p:spPr>
              <a:xfrm>
                <a:off x="1752600" y="4052887"/>
                <a:ext cx="914400" cy="76200"/>
              </a:xfrm>
              <a:prstGeom prst="flowChartTerminator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630" name="Shape 630"/>
            <p:cNvSpPr/>
            <p:nvPr/>
          </p:nvSpPr>
          <p:spPr>
            <a:xfrm rot="7740000">
              <a:off x="2514600" y="3962400"/>
              <a:ext cx="152400" cy="152400"/>
            </a:xfrm>
            <a:prstGeom prst="moon">
              <a:avLst>
                <a:gd name="adj" fmla="val 50000"/>
              </a:avLst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631" name="Shape 631"/>
            <p:cNvCxnSpPr/>
            <p:nvPr/>
          </p:nvCxnSpPr>
          <p:spPr>
            <a:xfrm>
              <a:off x="2514600" y="4038600"/>
              <a:ext cx="76200" cy="0"/>
            </a:xfrm>
            <a:prstGeom prst="straightConnector1">
              <a:avLst/>
            </a:prstGeom>
            <a:noFill/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grpSp>
        <p:nvGrpSpPr>
          <p:cNvPr id="632" name="Shape 632"/>
          <p:cNvGrpSpPr/>
          <p:nvPr/>
        </p:nvGrpSpPr>
        <p:grpSpPr>
          <a:xfrm>
            <a:off x="4343400" y="3216275"/>
            <a:ext cx="3625850" cy="1127125"/>
            <a:chOff x="5213350" y="3216275"/>
            <a:chExt cx="3625850" cy="1127125"/>
          </a:xfrm>
        </p:grpSpPr>
        <p:grpSp>
          <p:nvGrpSpPr>
            <p:cNvPr id="633" name="Shape 633"/>
            <p:cNvGrpSpPr/>
            <p:nvPr/>
          </p:nvGrpSpPr>
          <p:grpSpPr>
            <a:xfrm>
              <a:off x="7543800" y="4191000"/>
              <a:ext cx="457200" cy="152400"/>
              <a:chOff x="6324600" y="5867400"/>
              <a:chExt cx="457200" cy="152400"/>
            </a:xfrm>
          </p:grpSpPr>
          <p:cxnSp>
            <p:nvCxnSpPr>
              <p:cNvPr id="634" name="Shape 634"/>
              <p:cNvCxnSpPr/>
              <p:nvPr/>
            </p:nvCxnSpPr>
            <p:spPr>
              <a:xfrm>
                <a:off x="6324600" y="5943600"/>
                <a:ext cx="304800" cy="0"/>
              </a:xfrm>
              <a:prstGeom prst="straightConnector1">
                <a:avLst/>
              </a:prstGeom>
              <a:noFill/>
              <a:ln w="5715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sp>
            <p:nvSpPr>
              <p:cNvPr id="635" name="Shape 635"/>
              <p:cNvSpPr/>
              <p:nvPr/>
            </p:nvSpPr>
            <p:spPr>
              <a:xfrm>
                <a:off x="6629400" y="58674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636" name="Shape 636"/>
            <p:cNvSpPr txBox="1"/>
            <p:nvPr/>
          </p:nvSpPr>
          <p:spPr>
            <a:xfrm>
              <a:off x="5213350" y="3216275"/>
              <a:ext cx="3625850" cy="822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Tail of wave cast-off points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back to parent drop</a:t>
              </a:r>
              <a:endParaRPr/>
            </a:p>
          </p:txBody>
        </p:sp>
        <p:sp>
          <p:nvSpPr>
            <p:cNvPr id="637" name="Shape 637"/>
            <p:cNvSpPr/>
            <p:nvPr/>
          </p:nvSpPr>
          <p:spPr>
            <a:xfrm>
              <a:off x="7543800" y="4038600"/>
              <a:ext cx="304800" cy="762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chemeClr val="dk1"/>
            </a:solidFill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638" name="Shape 638"/>
          <p:cNvGrpSpPr/>
          <p:nvPr/>
        </p:nvGrpSpPr>
        <p:grpSpPr>
          <a:xfrm>
            <a:off x="4038600" y="1371600"/>
            <a:ext cx="4724400" cy="3276600"/>
            <a:chOff x="4038600" y="1371600"/>
            <a:chExt cx="4724400" cy="3276600"/>
          </a:xfrm>
        </p:grpSpPr>
        <p:grpSp>
          <p:nvGrpSpPr>
            <p:cNvPr id="639" name="Shape 639"/>
            <p:cNvGrpSpPr/>
            <p:nvPr/>
          </p:nvGrpSpPr>
          <p:grpSpPr>
            <a:xfrm>
              <a:off x="4343400" y="1447800"/>
              <a:ext cx="3497262" cy="1447800"/>
              <a:chOff x="4343400" y="1447800"/>
              <a:chExt cx="3497262" cy="1447800"/>
            </a:xfrm>
          </p:grpSpPr>
          <p:sp>
            <p:nvSpPr>
              <p:cNvPr id="640" name="Shape 640"/>
              <p:cNvSpPr txBox="1"/>
              <p:nvPr/>
            </p:nvSpPr>
            <p:spPr>
              <a:xfrm>
                <a:off x="4343400" y="1447800"/>
                <a:ext cx="3497262" cy="8223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Font typeface="Times New Roman"/>
                  <a:buNone/>
                </a:pPr>
                <a:r>
                  <a:rPr lang="en-US" sz="2400" b="0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Tail of elongated stain 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Font typeface="Times New Roman"/>
                  <a:buNone/>
                </a:pPr>
                <a:r>
                  <a:rPr lang="en-US" sz="2400" b="0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points in direction of travel</a:t>
                </a:r>
                <a:endParaRPr/>
              </a:p>
            </p:txBody>
          </p:sp>
          <p:grpSp>
            <p:nvGrpSpPr>
              <p:cNvPr id="641" name="Shape 641"/>
              <p:cNvGrpSpPr/>
              <p:nvPr/>
            </p:nvGrpSpPr>
            <p:grpSpPr>
              <a:xfrm>
                <a:off x="4572000" y="2667000"/>
                <a:ext cx="1143000" cy="228600"/>
                <a:chOff x="5105400" y="5638800"/>
                <a:chExt cx="1143000" cy="228600"/>
              </a:xfrm>
            </p:grpSpPr>
            <p:sp>
              <p:nvSpPr>
                <p:cNvPr id="642" name="Shape 642"/>
                <p:cNvSpPr/>
                <p:nvPr/>
              </p:nvSpPr>
              <p:spPr>
                <a:xfrm>
                  <a:off x="5105400" y="5638800"/>
                  <a:ext cx="685800" cy="228600"/>
                </a:xfrm>
                <a:prstGeom prst="ellipse">
                  <a:avLst/>
                </a:prstGeom>
                <a:solidFill>
                  <a:srgbClr val="FF0000"/>
                </a:solidFill>
                <a:ln w="12700" cap="sq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grpSp>
              <p:nvGrpSpPr>
                <p:cNvPr id="643" name="Shape 643"/>
                <p:cNvGrpSpPr/>
                <p:nvPr/>
              </p:nvGrpSpPr>
              <p:grpSpPr>
                <a:xfrm>
                  <a:off x="5791200" y="5676900"/>
                  <a:ext cx="457200" cy="152400"/>
                  <a:chOff x="6324600" y="5867400"/>
                  <a:chExt cx="457200" cy="152400"/>
                </a:xfrm>
              </p:grpSpPr>
              <p:cxnSp>
                <p:nvCxnSpPr>
                  <p:cNvPr id="644" name="Shape 644"/>
                  <p:cNvCxnSpPr/>
                  <p:nvPr/>
                </p:nvCxnSpPr>
                <p:spPr>
                  <a:xfrm>
                    <a:off x="6324600" y="5943600"/>
                    <a:ext cx="304800" cy="0"/>
                  </a:xfrm>
                  <a:prstGeom prst="straightConnector1">
                    <a:avLst/>
                  </a:prstGeom>
                  <a:noFill/>
                  <a:ln w="57150" cap="sq" cmpd="sng">
                    <a:solidFill>
                      <a:srgbClr val="FF0000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645" name="Shape 645"/>
                  <p:cNvSpPr/>
                  <p:nvPr/>
                </p:nvSpPr>
                <p:spPr>
                  <a:xfrm>
                    <a:off x="6629400" y="5867400"/>
                    <a:ext cx="152400" cy="15240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 cap="sq" cmpd="sng">
                    <a:solidFill>
                      <a:srgbClr val="FF0000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 b="0" i="0" u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</p:txBody>
              </p:sp>
            </p:grpSp>
          </p:grpSp>
          <p:sp>
            <p:nvSpPr>
              <p:cNvPr id="646" name="Shape 646"/>
              <p:cNvSpPr/>
              <p:nvPr/>
            </p:nvSpPr>
            <p:spPr>
              <a:xfrm>
                <a:off x="4800600" y="2438400"/>
                <a:ext cx="685800" cy="152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dk1"/>
              </a:solidFill>
              <a:ln w="12700" cap="sq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647" name="Shape 647"/>
            <p:cNvSpPr/>
            <p:nvPr/>
          </p:nvSpPr>
          <p:spPr>
            <a:xfrm>
              <a:off x="4038600" y="1371600"/>
              <a:ext cx="4724400" cy="3276600"/>
            </a:xfrm>
            <a:prstGeom prst="rect">
              <a:avLst/>
            </a:prstGeom>
            <a:noFill/>
            <a:ln w="76200" cap="sq" cmpd="tri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648" name="Shape 648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Shape 6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5337" y="152400"/>
            <a:ext cx="652462" cy="846137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lt2"/>
            </a:outerShdw>
          </a:effectLst>
        </p:spPr>
      </p:pic>
      <p:sp>
        <p:nvSpPr>
          <p:cNvPr id="654" name="Shape 654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5" name="Shape 655"/>
          <p:cNvSpPr txBox="1">
            <a:spLocks noGrp="1"/>
          </p:cNvSpPr>
          <p:nvPr>
            <p:ph type="ctrTitle"/>
          </p:nvPr>
        </p:nvSpPr>
        <p:spPr>
          <a:xfrm>
            <a:off x="533400" y="-152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8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Point of Convergence</a:t>
            </a:r>
            <a:endParaRPr/>
          </a:p>
        </p:txBody>
      </p:sp>
      <p:sp>
        <p:nvSpPr>
          <p:cNvPr id="656" name="Shape 656"/>
          <p:cNvSpPr txBox="1"/>
          <p:nvPr/>
        </p:nvSpPr>
        <p:spPr>
          <a:xfrm>
            <a:off x="457200" y="838200"/>
            <a:ext cx="7848600" cy="5410200"/>
          </a:xfrm>
          <a:prstGeom prst="rect">
            <a:avLst/>
          </a:prstGeom>
          <a:solidFill>
            <a:srgbClr val="FFFFCC"/>
          </a:solidFill>
          <a:ln w="76200" cap="sq" cmpd="sng">
            <a:solidFill>
              <a:srgbClr val="FFFF99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17960" dir="2700000">
              <a:srgbClr val="CACA79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657" name="Shape 657"/>
          <p:cNvGrpSpPr/>
          <p:nvPr/>
        </p:nvGrpSpPr>
        <p:grpSpPr>
          <a:xfrm>
            <a:off x="1093631" y="1064392"/>
            <a:ext cx="5138745" cy="4881616"/>
            <a:chOff x="1093631" y="1064392"/>
            <a:chExt cx="5138745" cy="4881616"/>
          </a:xfrm>
        </p:grpSpPr>
        <p:sp>
          <p:nvSpPr>
            <p:cNvPr id="658" name="Shape 658"/>
            <p:cNvSpPr/>
            <p:nvPr/>
          </p:nvSpPr>
          <p:spPr>
            <a:xfrm>
              <a:off x="2590800" y="3429000"/>
              <a:ext cx="533400" cy="3048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59" name="Shape 659"/>
            <p:cNvSpPr/>
            <p:nvPr/>
          </p:nvSpPr>
          <p:spPr>
            <a:xfrm rot="2940000">
              <a:off x="2286000" y="1828800"/>
              <a:ext cx="762000" cy="3048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60" name="Shape 660"/>
            <p:cNvSpPr/>
            <p:nvPr/>
          </p:nvSpPr>
          <p:spPr>
            <a:xfrm rot="-2400000" flipH="1">
              <a:off x="1143000" y="5334000"/>
              <a:ext cx="1066800" cy="3048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61" name="Shape 661"/>
            <p:cNvSpPr/>
            <p:nvPr/>
          </p:nvSpPr>
          <p:spPr>
            <a:xfrm rot="5400000">
              <a:off x="3771900" y="1714500"/>
              <a:ext cx="533400" cy="3048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62" name="Shape 662"/>
            <p:cNvSpPr/>
            <p:nvPr/>
          </p:nvSpPr>
          <p:spPr>
            <a:xfrm rot="-8400000">
              <a:off x="1066800" y="1371600"/>
              <a:ext cx="1066800" cy="3048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63" name="Shape 663"/>
            <p:cNvSpPr/>
            <p:nvPr/>
          </p:nvSpPr>
          <p:spPr>
            <a:xfrm rot="1200000">
              <a:off x="2422525" y="2947987"/>
              <a:ext cx="533400" cy="3048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64" name="Shape 664"/>
            <p:cNvSpPr/>
            <p:nvPr/>
          </p:nvSpPr>
          <p:spPr>
            <a:xfrm rot="2940000">
              <a:off x="5486400" y="1981200"/>
              <a:ext cx="762000" cy="3048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65" name="Shape 665"/>
            <p:cNvSpPr/>
            <p:nvPr/>
          </p:nvSpPr>
          <p:spPr>
            <a:xfrm rot="-8400000">
              <a:off x="4267200" y="1524000"/>
              <a:ext cx="1066800" cy="3048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66" name="Shape 666"/>
            <p:cNvSpPr/>
            <p:nvPr/>
          </p:nvSpPr>
          <p:spPr>
            <a:xfrm rot="1200000">
              <a:off x="5622925" y="3100387"/>
              <a:ext cx="533400" cy="3048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667" name="Shape 667"/>
          <p:cNvGrpSpPr/>
          <p:nvPr/>
        </p:nvGrpSpPr>
        <p:grpSpPr>
          <a:xfrm>
            <a:off x="1219200" y="1216790"/>
            <a:ext cx="6634371" cy="4650609"/>
            <a:chOff x="1219200" y="1143000"/>
            <a:chExt cx="6634371" cy="4724400"/>
          </a:xfrm>
        </p:grpSpPr>
        <p:cxnSp>
          <p:nvCxnSpPr>
            <p:cNvPr id="668" name="Shape 668"/>
            <p:cNvCxnSpPr/>
            <p:nvPr/>
          </p:nvCxnSpPr>
          <p:spPr>
            <a:xfrm rot="10800000" flipH="1">
              <a:off x="1295400" y="2971800"/>
              <a:ext cx="3200400" cy="28956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69" name="Shape 669"/>
            <p:cNvCxnSpPr/>
            <p:nvPr/>
          </p:nvCxnSpPr>
          <p:spPr>
            <a:xfrm>
              <a:off x="2590800" y="3581400"/>
              <a:ext cx="220980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70" name="Shape 670"/>
            <p:cNvCxnSpPr/>
            <p:nvPr/>
          </p:nvCxnSpPr>
          <p:spPr>
            <a:xfrm>
              <a:off x="4038600" y="1600200"/>
              <a:ext cx="0" cy="23622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71" name="Shape 671"/>
            <p:cNvCxnSpPr/>
            <p:nvPr/>
          </p:nvCxnSpPr>
          <p:spPr>
            <a:xfrm>
              <a:off x="1219200" y="1143000"/>
              <a:ext cx="3200400" cy="28956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72" name="Shape 672"/>
            <p:cNvCxnSpPr/>
            <p:nvPr/>
          </p:nvCxnSpPr>
          <p:spPr>
            <a:xfrm>
              <a:off x="2438400" y="1676400"/>
              <a:ext cx="1752600" cy="22098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73" name="Shape 673"/>
            <p:cNvCxnSpPr/>
            <p:nvPr/>
          </p:nvCxnSpPr>
          <p:spPr>
            <a:xfrm>
              <a:off x="3543300" y="2247900"/>
              <a:ext cx="0" cy="23622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74" name="Shape 674"/>
            <p:cNvCxnSpPr/>
            <p:nvPr/>
          </p:nvCxnSpPr>
          <p:spPr>
            <a:xfrm>
              <a:off x="4419600" y="1295400"/>
              <a:ext cx="3200400" cy="28956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75" name="Shape 675"/>
            <p:cNvCxnSpPr/>
            <p:nvPr/>
          </p:nvCxnSpPr>
          <p:spPr>
            <a:xfrm>
              <a:off x="5638800" y="1828800"/>
              <a:ext cx="1752600" cy="22098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76" name="Shape 676"/>
            <p:cNvCxnSpPr/>
            <p:nvPr/>
          </p:nvCxnSpPr>
          <p:spPr>
            <a:xfrm>
              <a:off x="6743700" y="2400300"/>
              <a:ext cx="0" cy="23622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677" name="Shape 677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 idx="4294967295"/>
          </p:nvPr>
        </p:nvSpPr>
        <p:spPr>
          <a:xfrm>
            <a:off x="1150937" y="228600"/>
            <a:ext cx="779303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0" u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Dr Sam and Marilyn Sheppard</a:t>
            </a:r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4294967295"/>
          </p:nvPr>
        </p:nvSpPr>
        <p:spPr>
          <a:xfrm>
            <a:off x="1182687" y="17526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Font typeface="Noto Sans Symbols"/>
              <a:buNone/>
            </a:pPr>
            <a:r>
              <a:rPr lang="en-US" sz="2800" b="0" i="0" u="sng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Marilyn Sheppard 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44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35 blows, 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</a:pPr>
            <a:r>
              <a:rPr lang="en-US"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28 to the head 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44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Unknown instrument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</a:pPr>
            <a:r>
              <a:rPr lang="en-US"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12&gt; inches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44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None of these blows were fatal 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44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 broken teeth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44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Torn fingernail.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44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Blood found on most of the walls along with covering a dresser.</a:t>
            </a:r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4294967295"/>
          </p:nvPr>
        </p:nvSpPr>
        <p:spPr>
          <a:xfrm>
            <a:off x="5145087" y="17526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Font typeface="Noto Sans Symbols"/>
              <a:buNone/>
            </a:pPr>
            <a:r>
              <a:rPr lang="en-US" sz="2800" b="0" i="0" u="sng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Dr. Sam Sheppard: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44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Bruises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44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chipped teeth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fractured vertebra in his neck.</a:t>
            </a: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Found shirtless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Shape 6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5337" y="152400"/>
            <a:ext cx="652462" cy="846137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lt2"/>
            </a:outerShdw>
          </a:effectLst>
        </p:spPr>
      </p:pic>
      <p:sp>
        <p:nvSpPr>
          <p:cNvPr id="683" name="Shape 683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4" name="Shape 684"/>
          <p:cNvSpPr txBox="1">
            <a:spLocks noGrp="1"/>
          </p:cNvSpPr>
          <p:nvPr>
            <p:ph type="ctrTitle"/>
          </p:nvPr>
        </p:nvSpPr>
        <p:spPr>
          <a:xfrm>
            <a:off x="533400" y="-152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8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Point of Convergence</a:t>
            </a:r>
            <a:endParaRPr/>
          </a:p>
        </p:txBody>
      </p:sp>
      <p:sp>
        <p:nvSpPr>
          <p:cNvPr id="685" name="Shape 685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r>
            <a:endParaRPr/>
          </a:p>
        </p:txBody>
      </p:sp>
      <p:pic>
        <p:nvPicPr>
          <p:cNvPr id="686" name="Shape 686" descr="area of converg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6400" y="9906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hape 691"/>
          <p:cNvSpPr txBox="1">
            <a:spLocks noGrp="1"/>
          </p:cNvSpPr>
          <p:nvPr>
            <p:ph type="title"/>
          </p:nvPr>
        </p:nvSpPr>
        <p:spPr>
          <a:xfrm>
            <a:off x="685800" y="1828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8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Point of Convergence</a:t>
            </a:r>
            <a:br>
              <a:rPr lang="en-US" sz="48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endParaRPr/>
          </a:p>
        </p:txBody>
      </p:sp>
      <p:pic>
        <p:nvPicPr>
          <p:cNvPr id="692" name="Shape 6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Shape 693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4" name="Shape 694"/>
          <p:cNvSpPr txBox="1"/>
          <p:nvPr/>
        </p:nvSpPr>
        <p:spPr>
          <a:xfrm>
            <a:off x="5410200" y="1219200"/>
            <a:ext cx="3516312" cy="82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 ml blood squirted from a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syringe from height of 1 m</a:t>
            </a:r>
            <a:endParaRPr/>
          </a:p>
        </p:txBody>
      </p:sp>
      <p:sp>
        <p:nvSpPr>
          <p:cNvPr id="695" name="Shape 695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Shape 7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5337" y="152400"/>
            <a:ext cx="652462" cy="846137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lt2"/>
            </a:outerShdw>
          </a:effectLst>
        </p:spPr>
      </p:pic>
      <p:sp>
        <p:nvSpPr>
          <p:cNvPr id="701" name="Shape 701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2" name="Shape 702"/>
          <p:cNvSpPr txBox="1">
            <a:spLocks noGrp="1"/>
          </p:cNvSpPr>
          <p:nvPr>
            <p:ph type="ctrTitle"/>
          </p:nvPr>
        </p:nvSpPr>
        <p:spPr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8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Point of Origin</a:t>
            </a:r>
            <a:endParaRPr/>
          </a:p>
        </p:txBody>
      </p:sp>
      <p:sp>
        <p:nvSpPr>
          <p:cNvPr id="703" name="Shape 703"/>
          <p:cNvSpPr/>
          <p:nvPr/>
        </p:nvSpPr>
        <p:spPr>
          <a:xfrm>
            <a:off x="4953000" y="2133600"/>
            <a:ext cx="762000" cy="381000"/>
          </a:xfrm>
          <a:prstGeom prst="ellipse">
            <a:avLst/>
          </a:prstGeom>
          <a:solidFill>
            <a:srgbClr val="FF0000"/>
          </a:solidFill>
          <a:ln w="12700" cap="sq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04" name="Shape 704"/>
          <p:cNvCxnSpPr/>
          <p:nvPr/>
        </p:nvCxnSpPr>
        <p:spPr>
          <a:xfrm>
            <a:off x="4953000" y="1981200"/>
            <a:ext cx="838200" cy="0"/>
          </a:xfrm>
          <a:prstGeom prst="straightConnector1">
            <a:avLst/>
          </a:prstGeom>
          <a:noFill/>
          <a:ln w="12700" cap="sq" cmpd="sng">
            <a:solidFill>
              <a:schemeClr val="dk1"/>
            </a:solidFill>
            <a:prstDash val="solid"/>
            <a:miter lim="8000"/>
            <a:headEnd type="triangle" w="med" len="med"/>
            <a:tailEnd type="triangle" w="med" len="med"/>
          </a:ln>
        </p:spPr>
      </p:cxnSp>
      <p:cxnSp>
        <p:nvCxnSpPr>
          <p:cNvPr id="705" name="Shape 705"/>
          <p:cNvCxnSpPr/>
          <p:nvPr/>
        </p:nvCxnSpPr>
        <p:spPr>
          <a:xfrm rot="-5400000">
            <a:off x="5829300" y="2324100"/>
            <a:ext cx="381000" cy="0"/>
          </a:xfrm>
          <a:prstGeom prst="straightConnector1">
            <a:avLst/>
          </a:prstGeom>
          <a:noFill/>
          <a:ln w="12700" cap="sq" cmpd="sng">
            <a:solidFill>
              <a:schemeClr val="dk1"/>
            </a:solidFill>
            <a:prstDash val="solid"/>
            <a:miter lim="8000"/>
            <a:headEnd type="triangle" w="med" len="med"/>
            <a:tailEnd type="triangle" w="med" len="med"/>
          </a:ln>
        </p:spPr>
      </p:cxnSp>
      <p:sp>
        <p:nvSpPr>
          <p:cNvPr id="706" name="Shape 706"/>
          <p:cNvSpPr txBox="1"/>
          <p:nvPr/>
        </p:nvSpPr>
        <p:spPr>
          <a:xfrm>
            <a:off x="4959350" y="1538287"/>
            <a:ext cx="75565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1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length</a:t>
            </a:r>
            <a:endParaRPr/>
          </a:p>
        </p:txBody>
      </p:sp>
      <p:sp>
        <p:nvSpPr>
          <p:cNvPr id="707" name="Shape 707"/>
          <p:cNvSpPr txBox="1"/>
          <p:nvPr/>
        </p:nvSpPr>
        <p:spPr>
          <a:xfrm>
            <a:off x="6096000" y="2147887"/>
            <a:ext cx="70485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1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width</a:t>
            </a:r>
            <a:endParaRPr/>
          </a:p>
        </p:txBody>
      </p:sp>
      <p:sp>
        <p:nvSpPr>
          <p:cNvPr id="708" name="Shape 708"/>
          <p:cNvSpPr/>
          <p:nvPr/>
        </p:nvSpPr>
        <p:spPr>
          <a:xfrm>
            <a:off x="4572000" y="1295400"/>
            <a:ext cx="3810000" cy="2209800"/>
          </a:xfrm>
          <a:prstGeom prst="rect">
            <a:avLst/>
          </a:prstGeom>
          <a:noFill/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9" name="Shape 709"/>
          <p:cNvSpPr txBox="1"/>
          <p:nvPr/>
        </p:nvSpPr>
        <p:spPr>
          <a:xfrm>
            <a:off x="4724400" y="2909887"/>
            <a:ext cx="34575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Angle of impact = arc sin W/L</a:t>
            </a:r>
            <a:endParaRPr/>
          </a:p>
        </p:txBody>
      </p:sp>
      <p:grpSp>
        <p:nvGrpSpPr>
          <p:cNvPr id="710" name="Shape 710"/>
          <p:cNvGrpSpPr/>
          <p:nvPr/>
        </p:nvGrpSpPr>
        <p:grpSpPr>
          <a:xfrm>
            <a:off x="457200" y="911225"/>
            <a:ext cx="7467600" cy="5683250"/>
            <a:chOff x="457200" y="911225"/>
            <a:chExt cx="7467600" cy="5683250"/>
          </a:xfrm>
        </p:grpSpPr>
        <p:cxnSp>
          <p:nvCxnSpPr>
            <p:cNvPr id="711" name="Shape 711"/>
            <p:cNvCxnSpPr/>
            <p:nvPr/>
          </p:nvCxnSpPr>
          <p:spPr>
            <a:xfrm>
              <a:off x="1295400" y="1676400"/>
              <a:ext cx="0" cy="4038600"/>
            </a:xfrm>
            <a:prstGeom prst="straightConnector1">
              <a:avLst/>
            </a:prstGeom>
            <a:noFill/>
            <a:ln w="5715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12" name="Shape 712"/>
            <p:cNvCxnSpPr/>
            <p:nvPr/>
          </p:nvCxnSpPr>
          <p:spPr>
            <a:xfrm>
              <a:off x="1295400" y="5715000"/>
              <a:ext cx="6477000" cy="0"/>
            </a:xfrm>
            <a:prstGeom prst="straightConnector1">
              <a:avLst/>
            </a:prstGeom>
            <a:noFill/>
            <a:ln w="5715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713" name="Shape 713"/>
            <p:cNvSpPr txBox="1"/>
            <p:nvPr/>
          </p:nvSpPr>
          <p:spPr>
            <a:xfrm>
              <a:off x="2041525" y="6137275"/>
              <a:ext cx="4564062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Distance from point of convergence</a:t>
              </a:r>
              <a:endParaRPr/>
            </a:p>
          </p:txBody>
        </p:sp>
        <p:sp>
          <p:nvSpPr>
            <p:cNvPr id="714" name="Shape 714"/>
            <p:cNvSpPr txBox="1"/>
            <p:nvPr/>
          </p:nvSpPr>
          <p:spPr>
            <a:xfrm rot="-5400000">
              <a:off x="-1545431" y="2913856"/>
              <a:ext cx="4462462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Height above point of convergence</a:t>
              </a:r>
              <a:endParaRPr/>
            </a:p>
          </p:txBody>
        </p:sp>
        <p:sp>
          <p:nvSpPr>
            <p:cNvPr id="715" name="Shape 715"/>
            <p:cNvSpPr/>
            <p:nvPr/>
          </p:nvSpPr>
          <p:spPr>
            <a:xfrm>
              <a:off x="7391400" y="5638800"/>
              <a:ext cx="5334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dk1"/>
            </a:solidFill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16" name="Shape 716"/>
            <p:cNvSpPr/>
            <p:nvPr/>
          </p:nvSpPr>
          <p:spPr>
            <a:xfrm rot="-5400000">
              <a:off x="1028700" y="1638300"/>
              <a:ext cx="5334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dk1"/>
            </a:solidFill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17" name="Shape 717"/>
            <p:cNvSpPr txBox="1"/>
            <p:nvPr/>
          </p:nvSpPr>
          <p:spPr>
            <a:xfrm>
              <a:off x="2117725" y="1717675"/>
              <a:ext cx="979487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Origin</a:t>
              </a:r>
              <a:endParaRPr/>
            </a:p>
          </p:txBody>
        </p:sp>
        <p:cxnSp>
          <p:nvCxnSpPr>
            <p:cNvPr id="718" name="Shape 718"/>
            <p:cNvCxnSpPr/>
            <p:nvPr/>
          </p:nvCxnSpPr>
          <p:spPr>
            <a:xfrm>
              <a:off x="1295400" y="1905000"/>
              <a:ext cx="6248400" cy="3810000"/>
            </a:xfrm>
            <a:prstGeom prst="straightConnector1">
              <a:avLst/>
            </a:prstGeom>
            <a:noFill/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19" name="Shape 719"/>
            <p:cNvCxnSpPr/>
            <p:nvPr/>
          </p:nvCxnSpPr>
          <p:spPr>
            <a:xfrm>
              <a:off x="1295400" y="1905000"/>
              <a:ext cx="4191000" cy="3810000"/>
            </a:xfrm>
            <a:prstGeom prst="straightConnector1">
              <a:avLst/>
            </a:prstGeom>
            <a:noFill/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20" name="Shape 720"/>
            <p:cNvCxnSpPr/>
            <p:nvPr/>
          </p:nvCxnSpPr>
          <p:spPr>
            <a:xfrm>
              <a:off x="1295400" y="1905000"/>
              <a:ext cx="2133600" cy="3810000"/>
            </a:xfrm>
            <a:prstGeom prst="straightConnector1">
              <a:avLst/>
            </a:prstGeom>
            <a:noFill/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21" name="Shape 721"/>
            <p:cNvCxnSpPr/>
            <p:nvPr/>
          </p:nvCxnSpPr>
          <p:spPr>
            <a:xfrm>
              <a:off x="1371600" y="1981200"/>
              <a:ext cx="228600" cy="3733800"/>
            </a:xfrm>
            <a:prstGeom prst="straightConnector1">
              <a:avLst/>
            </a:prstGeom>
            <a:noFill/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grpSp>
        <p:nvGrpSpPr>
          <p:cNvPr id="722" name="Shape 722"/>
          <p:cNvGrpSpPr/>
          <p:nvPr/>
        </p:nvGrpSpPr>
        <p:grpSpPr>
          <a:xfrm>
            <a:off x="1371600" y="5867400"/>
            <a:ext cx="6629400" cy="304800"/>
            <a:chOff x="1371600" y="5867400"/>
            <a:chExt cx="6629400" cy="304800"/>
          </a:xfrm>
        </p:grpSpPr>
        <p:sp>
          <p:nvSpPr>
            <p:cNvPr id="723" name="Shape 723"/>
            <p:cNvSpPr/>
            <p:nvPr/>
          </p:nvSpPr>
          <p:spPr>
            <a:xfrm>
              <a:off x="1371600" y="5867400"/>
              <a:ext cx="304800" cy="3048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24" name="Shape 724"/>
            <p:cNvSpPr/>
            <p:nvPr/>
          </p:nvSpPr>
          <p:spPr>
            <a:xfrm>
              <a:off x="5276850" y="5867400"/>
              <a:ext cx="361950" cy="1524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725" name="Shape 725"/>
            <p:cNvGrpSpPr/>
            <p:nvPr/>
          </p:nvGrpSpPr>
          <p:grpSpPr>
            <a:xfrm>
              <a:off x="7391400" y="5943600"/>
              <a:ext cx="609600" cy="152400"/>
              <a:chOff x="5105400" y="5638800"/>
              <a:chExt cx="1143000" cy="228600"/>
            </a:xfrm>
          </p:grpSpPr>
          <p:sp>
            <p:nvSpPr>
              <p:cNvPr id="726" name="Shape 726"/>
              <p:cNvSpPr/>
              <p:nvPr/>
            </p:nvSpPr>
            <p:spPr>
              <a:xfrm>
                <a:off x="5105400" y="5638800"/>
                <a:ext cx="685800" cy="2286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grpSp>
            <p:nvGrpSpPr>
              <p:cNvPr id="727" name="Shape 727"/>
              <p:cNvGrpSpPr/>
              <p:nvPr/>
            </p:nvGrpSpPr>
            <p:grpSpPr>
              <a:xfrm>
                <a:off x="5791200" y="5676900"/>
                <a:ext cx="457200" cy="152400"/>
                <a:chOff x="6324600" y="5867400"/>
                <a:chExt cx="457200" cy="152400"/>
              </a:xfrm>
            </p:grpSpPr>
            <p:cxnSp>
              <p:nvCxnSpPr>
                <p:cNvPr id="728" name="Shape 728"/>
                <p:cNvCxnSpPr/>
                <p:nvPr/>
              </p:nvCxnSpPr>
              <p:spPr>
                <a:xfrm>
                  <a:off x="6324600" y="5943600"/>
                  <a:ext cx="304800" cy="0"/>
                </a:xfrm>
                <a:prstGeom prst="straightConnector1">
                  <a:avLst/>
                </a:prstGeom>
                <a:noFill/>
                <a:ln w="57150" cap="sq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</p:cxnSp>
            <p:sp>
              <p:nvSpPr>
                <p:cNvPr id="729" name="Shape 729"/>
                <p:cNvSpPr/>
                <p:nvPr/>
              </p:nvSpPr>
              <p:spPr>
                <a:xfrm>
                  <a:off x="6629400" y="5867400"/>
                  <a:ext cx="152400" cy="152400"/>
                </a:xfrm>
                <a:prstGeom prst="ellipse">
                  <a:avLst/>
                </a:prstGeom>
                <a:solidFill>
                  <a:srgbClr val="FF0000"/>
                </a:solidFill>
                <a:ln w="12700" cap="sq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</p:grpSp>
        <p:sp>
          <p:nvSpPr>
            <p:cNvPr id="730" name="Shape 730"/>
            <p:cNvSpPr/>
            <p:nvPr/>
          </p:nvSpPr>
          <p:spPr>
            <a:xfrm>
              <a:off x="3276600" y="5867400"/>
              <a:ext cx="304800" cy="2286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731" name="Shape 731"/>
          <p:cNvGrpSpPr/>
          <p:nvPr/>
        </p:nvGrpSpPr>
        <p:grpSpPr>
          <a:xfrm>
            <a:off x="1600200" y="5318125"/>
            <a:ext cx="5486400" cy="396875"/>
            <a:chOff x="1600200" y="5318125"/>
            <a:chExt cx="5486400" cy="396875"/>
          </a:xfrm>
        </p:grpSpPr>
        <p:sp>
          <p:nvSpPr>
            <p:cNvPr id="732" name="Shape 732"/>
            <p:cNvSpPr txBox="1"/>
            <p:nvPr/>
          </p:nvSpPr>
          <p:spPr>
            <a:xfrm>
              <a:off x="1600200" y="5318125"/>
              <a:ext cx="539750" cy="396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0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85°</a:t>
              </a:r>
              <a:endParaRPr/>
            </a:p>
          </p:txBody>
        </p:sp>
        <p:sp>
          <p:nvSpPr>
            <p:cNvPr id="733" name="Shape 733"/>
            <p:cNvSpPr txBox="1"/>
            <p:nvPr/>
          </p:nvSpPr>
          <p:spPr>
            <a:xfrm>
              <a:off x="2813050" y="5318125"/>
              <a:ext cx="539750" cy="396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0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60°</a:t>
              </a:r>
              <a:endParaRPr/>
            </a:p>
          </p:txBody>
        </p:sp>
        <p:sp>
          <p:nvSpPr>
            <p:cNvPr id="734" name="Shape 734"/>
            <p:cNvSpPr txBox="1"/>
            <p:nvPr/>
          </p:nvSpPr>
          <p:spPr>
            <a:xfrm>
              <a:off x="4641850" y="5318125"/>
              <a:ext cx="539750" cy="396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0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45°</a:t>
              </a:r>
              <a:endParaRPr/>
            </a:p>
          </p:txBody>
        </p:sp>
        <p:sp>
          <p:nvSpPr>
            <p:cNvPr id="735" name="Shape 735"/>
            <p:cNvSpPr txBox="1"/>
            <p:nvPr/>
          </p:nvSpPr>
          <p:spPr>
            <a:xfrm>
              <a:off x="6546850" y="5318125"/>
              <a:ext cx="539750" cy="396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0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30°</a:t>
              </a:r>
              <a:endParaRPr/>
            </a:p>
          </p:txBody>
        </p:sp>
      </p:grpSp>
      <p:sp>
        <p:nvSpPr>
          <p:cNvPr id="736" name="Shape 736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</a:t>
            </a:r>
            <a:endParaRPr/>
          </a:p>
        </p:txBody>
      </p:sp>
      <p:sp>
        <p:nvSpPr>
          <p:cNvPr id="737" name="Shape 737"/>
          <p:cNvSpPr txBox="1"/>
          <p:nvPr/>
        </p:nvSpPr>
        <p:spPr>
          <a:xfrm>
            <a:off x="76200" y="117475"/>
            <a:ext cx="3365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Shape 742"/>
          <p:cNvSpPr txBox="1"/>
          <p:nvPr/>
        </p:nvSpPr>
        <p:spPr>
          <a:xfrm>
            <a:off x="457200" y="1676400"/>
            <a:ext cx="7848600" cy="4572000"/>
          </a:xfrm>
          <a:prstGeom prst="rect">
            <a:avLst/>
          </a:prstGeom>
          <a:solidFill>
            <a:srgbClr val="FFFFCC"/>
          </a:solidFill>
          <a:ln w="76200" cap="sq" cmpd="sng">
            <a:solidFill>
              <a:srgbClr val="FFFF99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17960" dir="2700000">
              <a:srgbClr val="CACA79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3" name="Shape 743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4" name="Shape 744"/>
          <p:cNvSpPr txBox="1"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000" b="1" i="0" u="sng" strike="noStrike" cap="none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Tracing Origin of Bloodspots</a:t>
            </a:r>
            <a:endParaRPr sz="3600" dirty="0"/>
          </a:p>
        </p:txBody>
      </p:sp>
      <p:pic>
        <p:nvPicPr>
          <p:cNvPr id="745" name="Shape 7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5337" y="152400"/>
            <a:ext cx="576262" cy="769937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lt2"/>
            </a:outerShdw>
          </a:effectLst>
        </p:spPr>
      </p:pic>
      <p:grpSp>
        <p:nvGrpSpPr>
          <p:cNvPr id="746" name="Shape 746"/>
          <p:cNvGrpSpPr/>
          <p:nvPr/>
        </p:nvGrpSpPr>
        <p:grpSpPr>
          <a:xfrm>
            <a:off x="6408067" y="1952239"/>
            <a:ext cx="964042" cy="1095761"/>
            <a:chOff x="4294031" y="1216792"/>
            <a:chExt cx="3559540" cy="2974208"/>
          </a:xfrm>
        </p:grpSpPr>
        <p:cxnSp>
          <p:nvCxnSpPr>
            <p:cNvPr id="747" name="Shape 747"/>
            <p:cNvCxnSpPr/>
            <p:nvPr/>
          </p:nvCxnSpPr>
          <p:spPr>
            <a:xfrm>
              <a:off x="4419600" y="1295400"/>
              <a:ext cx="3200400" cy="28956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48" name="Shape 748"/>
            <p:cNvCxnSpPr/>
            <p:nvPr/>
          </p:nvCxnSpPr>
          <p:spPr>
            <a:xfrm>
              <a:off x="5638800" y="1828800"/>
              <a:ext cx="1752600" cy="22098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49" name="Shape 749"/>
            <p:cNvCxnSpPr/>
            <p:nvPr/>
          </p:nvCxnSpPr>
          <p:spPr>
            <a:xfrm>
              <a:off x="6743700" y="2400300"/>
              <a:ext cx="0" cy="23622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750" name="Shape 750"/>
            <p:cNvSpPr/>
            <p:nvPr/>
          </p:nvSpPr>
          <p:spPr>
            <a:xfrm rot="2940000">
              <a:off x="5486400" y="1981200"/>
              <a:ext cx="762000" cy="3048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51" name="Shape 751"/>
            <p:cNvSpPr/>
            <p:nvPr/>
          </p:nvSpPr>
          <p:spPr>
            <a:xfrm rot="-8400000">
              <a:off x="4267200" y="1524000"/>
              <a:ext cx="1066800" cy="3048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52" name="Shape 752"/>
            <p:cNvSpPr/>
            <p:nvPr/>
          </p:nvSpPr>
          <p:spPr>
            <a:xfrm rot="1200000">
              <a:off x="5622925" y="3100387"/>
              <a:ext cx="533400" cy="3048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753" name="Shape 753"/>
          <p:cNvGrpSpPr/>
          <p:nvPr/>
        </p:nvGrpSpPr>
        <p:grpSpPr>
          <a:xfrm>
            <a:off x="5943600" y="3429000"/>
            <a:ext cx="2209800" cy="1219200"/>
            <a:chOff x="1219200" y="1295400"/>
            <a:chExt cx="6781800" cy="4876800"/>
          </a:xfrm>
        </p:grpSpPr>
        <p:sp>
          <p:nvSpPr>
            <p:cNvPr id="754" name="Shape 754"/>
            <p:cNvSpPr txBox="1"/>
            <p:nvPr/>
          </p:nvSpPr>
          <p:spPr>
            <a:xfrm>
              <a:off x="3006725" y="1295400"/>
              <a:ext cx="565150" cy="20764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755" name="Shape 755"/>
            <p:cNvCxnSpPr/>
            <p:nvPr/>
          </p:nvCxnSpPr>
          <p:spPr>
            <a:xfrm>
              <a:off x="1295400" y="1676400"/>
              <a:ext cx="0" cy="4038600"/>
            </a:xfrm>
            <a:prstGeom prst="straightConnector1">
              <a:avLst/>
            </a:prstGeom>
            <a:noFill/>
            <a:ln w="5715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56" name="Shape 756"/>
            <p:cNvCxnSpPr/>
            <p:nvPr/>
          </p:nvCxnSpPr>
          <p:spPr>
            <a:xfrm>
              <a:off x="1295400" y="5715000"/>
              <a:ext cx="6477000" cy="0"/>
            </a:xfrm>
            <a:prstGeom prst="straightConnector1">
              <a:avLst/>
            </a:prstGeom>
            <a:noFill/>
            <a:ln w="5715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757" name="Shape 757"/>
            <p:cNvSpPr/>
            <p:nvPr/>
          </p:nvSpPr>
          <p:spPr>
            <a:xfrm>
              <a:off x="7391400" y="5638800"/>
              <a:ext cx="5334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dk1"/>
            </a:solidFill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58" name="Shape 758"/>
            <p:cNvSpPr/>
            <p:nvPr/>
          </p:nvSpPr>
          <p:spPr>
            <a:xfrm rot="-5400000">
              <a:off x="1028700" y="1638300"/>
              <a:ext cx="5334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dk1"/>
            </a:solidFill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759" name="Shape 759"/>
            <p:cNvCxnSpPr/>
            <p:nvPr/>
          </p:nvCxnSpPr>
          <p:spPr>
            <a:xfrm>
              <a:off x="1295400" y="1905000"/>
              <a:ext cx="6248400" cy="3810000"/>
            </a:xfrm>
            <a:prstGeom prst="straightConnector1">
              <a:avLst/>
            </a:prstGeom>
            <a:noFill/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60" name="Shape 760"/>
            <p:cNvCxnSpPr/>
            <p:nvPr/>
          </p:nvCxnSpPr>
          <p:spPr>
            <a:xfrm>
              <a:off x="1295400" y="1905000"/>
              <a:ext cx="4191000" cy="3810000"/>
            </a:xfrm>
            <a:prstGeom prst="straightConnector1">
              <a:avLst/>
            </a:prstGeom>
            <a:noFill/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61" name="Shape 761"/>
            <p:cNvCxnSpPr/>
            <p:nvPr/>
          </p:nvCxnSpPr>
          <p:spPr>
            <a:xfrm>
              <a:off x="1295400" y="1905000"/>
              <a:ext cx="2133600" cy="3810000"/>
            </a:xfrm>
            <a:prstGeom prst="straightConnector1">
              <a:avLst/>
            </a:prstGeom>
            <a:noFill/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62" name="Shape 762"/>
            <p:cNvCxnSpPr/>
            <p:nvPr/>
          </p:nvCxnSpPr>
          <p:spPr>
            <a:xfrm>
              <a:off x="1371600" y="1981200"/>
              <a:ext cx="228600" cy="3733800"/>
            </a:xfrm>
            <a:prstGeom prst="straightConnector1">
              <a:avLst/>
            </a:prstGeom>
            <a:noFill/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grpSp>
          <p:nvGrpSpPr>
            <p:cNvPr id="763" name="Shape 763"/>
            <p:cNvGrpSpPr/>
            <p:nvPr/>
          </p:nvGrpSpPr>
          <p:grpSpPr>
            <a:xfrm>
              <a:off x="1371600" y="5867400"/>
              <a:ext cx="6629400" cy="304800"/>
              <a:chOff x="1371600" y="5867400"/>
              <a:chExt cx="6629400" cy="304800"/>
            </a:xfrm>
          </p:grpSpPr>
          <p:sp>
            <p:nvSpPr>
              <p:cNvPr id="764" name="Shape 764"/>
              <p:cNvSpPr/>
              <p:nvPr/>
            </p:nvSpPr>
            <p:spPr>
              <a:xfrm>
                <a:off x="1371600" y="5867400"/>
                <a:ext cx="304800" cy="3048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65" name="Shape 765"/>
              <p:cNvSpPr/>
              <p:nvPr/>
            </p:nvSpPr>
            <p:spPr>
              <a:xfrm>
                <a:off x="5276850" y="5867400"/>
                <a:ext cx="361950" cy="1524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grpSp>
            <p:nvGrpSpPr>
              <p:cNvPr id="766" name="Shape 766"/>
              <p:cNvGrpSpPr/>
              <p:nvPr/>
            </p:nvGrpSpPr>
            <p:grpSpPr>
              <a:xfrm>
                <a:off x="7391400" y="5943600"/>
                <a:ext cx="609600" cy="152400"/>
                <a:chOff x="5105400" y="5638800"/>
                <a:chExt cx="1143000" cy="228600"/>
              </a:xfrm>
            </p:grpSpPr>
            <p:sp>
              <p:nvSpPr>
                <p:cNvPr id="767" name="Shape 767"/>
                <p:cNvSpPr/>
                <p:nvPr/>
              </p:nvSpPr>
              <p:spPr>
                <a:xfrm>
                  <a:off x="5105400" y="5638800"/>
                  <a:ext cx="685800" cy="228600"/>
                </a:xfrm>
                <a:prstGeom prst="ellipse">
                  <a:avLst/>
                </a:prstGeom>
                <a:solidFill>
                  <a:srgbClr val="FF0000"/>
                </a:solidFill>
                <a:ln w="12700" cap="sq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grpSp>
              <p:nvGrpSpPr>
                <p:cNvPr id="768" name="Shape 768"/>
                <p:cNvGrpSpPr/>
                <p:nvPr/>
              </p:nvGrpSpPr>
              <p:grpSpPr>
                <a:xfrm>
                  <a:off x="5791200" y="5676900"/>
                  <a:ext cx="457200" cy="152400"/>
                  <a:chOff x="6324600" y="5867400"/>
                  <a:chExt cx="457200" cy="152400"/>
                </a:xfrm>
              </p:grpSpPr>
              <p:cxnSp>
                <p:nvCxnSpPr>
                  <p:cNvPr id="769" name="Shape 769"/>
                  <p:cNvCxnSpPr/>
                  <p:nvPr/>
                </p:nvCxnSpPr>
                <p:spPr>
                  <a:xfrm>
                    <a:off x="6324600" y="5943600"/>
                    <a:ext cx="304800" cy="0"/>
                  </a:xfrm>
                  <a:prstGeom prst="straightConnector1">
                    <a:avLst/>
                  </a:prstGeom>
                  <a:noFill/>
                  <a:ln w="57150" cap="sq" cmpd="sng">
                    <a:solidFill>
                      <a:srgbClr val="FF0000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770" name="Shape 770"/>
                  <p:cNvSpPr/>
                  <p:nvPr/>
                </p:nvSpPr>
                <p:spPr>
                  <a:xfrm>
                    <a:off x="6629400" y="5867400"/>
                    <a:ext cx="152400" cy="15240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 cap="sq" cmpd="sng">
                    <a:solidFill>
                      <a:srgbClr val="FF0000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 b="0" i="0" u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</p:txBody>
              </p:sp>
            </p:grpSp>
          </p:grpSp>
          <p:sp>
            <p:nvSpPr>
              <p:cNvPr id="771" name="Shape 771"/>
              <p:cNvSpPr/>
              <p:nvPr/>
            </p:nvSpPr>
            <p:spPr>
              <a:xfrm>
                <a:off x="3276600" y="5867400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772" name="Shape 772"/>
          <p:cNvSpPr txBox="1">
            <a:spLocks noGrp="1"/>
          </p:cNvSpPr>
          <p:nvPr>
            <p:ph type="body" idx="1"/>
          </p:nvPr>
        </p:nvSpPr>
        <p:spPr>
          <a:xfrm>
            <a:off x="1182687" y="2017712"/>
            <a:ext cx="5181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Point of convergence method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132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 dimensional image</a:t>
            </a:r>
            <a:endParaRPr/>
          </a:p>
          <a:p>
            <a:pPr marL="342900" marR="0" lvl="0" indent="-25145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44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73" name="Shape 773"/>
          <p:cNvSpPr txBox="1"/>
          <p:nvPr/>
        </p:nvSpPr>
        <p:spPr>
          <a:xfrm>
            <a:off x="685800" y="3429000"/>
            <a:ext cx="5029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Point of origin method</a:t>
            </a:r>
            <a:endParaRPr/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adds 3rd dimension to image</a:t>
            </a:r>
            <a:endParaRPr/>
          </a:p>
        </p:txBody>
      </p:sp>
      <p:sp>
        <p:nvSpPr>
          <p:cNvPr id="774" name="Shape 774"/>
          <p:cNvSpPr txBox="1"/>
          <p:nvPr/>
        </p:nvSpPr>
        <p:spPr>
          <a:xfrm>
            <a:off x="685800" y="4724400"/>
            <a:ext cx="51054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practice:</a:t>
            </a:r>
            <a:endParaRPr/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 of string &amp; protractor at scene</a:t>
            </a:r>
            <a:endParaRPr/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 of computer at laboratory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5" name="Shape 775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</a:t>
            </a:r>
            <a:endParaRPr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Shape 780"/>
          <p:cNvSpPr txBox="1"/>
          <p:nvPr/>
        </p:nvSpPr>
        <p:spPr>
          <a:xfrm>
            <a:off x="457200" y="762000"/>
            <a:ext cx="7848600" cy="5410200"/>
          </a:xfrm>
          <a:prstGeom prst="rect">
            <a:avLst/>
          </a:prstGeom>
          <a:solidFill>
            <a:srgbClr val="FFFFCC"/>
          </a:solidFill>
          <a:ln w="76200" cap="sq" cmpd="sng">
            <a:solidFill>
              <a:srgbClr val="FFFF99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17960" dir="2700000">
              <a:srgbClr val="CACA79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1" name="Shape 781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2" name="Shape 782"/>
          <p:cNvSpPr txBox="1">
            <a:spLocks noGrp="1"/>
          </p:cNvSpPr>
          <p:nvPr>
            <p:ph type="title"/>
          </p:nvPr>
        </p:nvSpPr>
        <p:spPr>
          <a:xfrm>
            <a:off x="685800" y="838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8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Blood Spatter</a:t>
            </a:r>
            <a:r>
              <a:rPr lang="en-US"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/>
            </a:r>
            <a:br>
              <a:rPr lang="en-US"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endParaRPr/>
          </a:p>
        </p:txBody>
      </p:sp>
      <p:sp>
        <p:nvSpPr>
          <p:cNvPr id="783" name="Shape 783"/>
          <p:cNvSpPr txBox="1">
            <a:spLocks noGrp="1"/>
          </p:cNvSpPr>
          <p:nvPr>
            <p:ph type="body" idx="1"/>
          </p:nvPr>
        </p:nvSpPr>
        <p:spPr>
          <a:xfrm>
            <a:off x="1563687" y="2093912"/>
            <a:ext cx="7086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Low velocity (5 f/s, 1.5 m/s)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132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e.g. free-falling drops, cast off from weapon</a:t>
            </a:r>
            <a:endParaRPr/>
          </a:p>
          <a:p>
            <a:pPr marL="742950" marR="0" lvl="1" indent="-20193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1320"/>
              <a:buFont typeface="Noto Sans Symbols"/>
              <a:buNone/>
            </a:pPr>
            <a:endParaRPr sz="2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Medium velocity (25 - 100 f/s, 7.5 - 30 m/s)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132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e.g. baseball bat blows</a:t>
            </a:r>
            <a:endParaRPr/>
          </a:p>
          <a:p>
            <a:pPr marL="742950" marR="0" lvl="1" indent="-20193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1320"/>
              <a:buFont typeface="Noto Sans Symbols"/>
              <a:buNone/>
            </a:pPr>
            <a:endParaRPr sz="2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High velocity (&gt;100 f/s, 30 m/s)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132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e.g. gunshot, machinery</a:t>
            </a:r>
            <a:endParaRPr/>
          </a:p>
        </p:txBody>
      </p:sp>
      <p:pic>
        <p:nvPicPr>
          <p:cNvPr id="784" name="Shape 7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5337" y="152400"/>
            <a:ext cx="576262" cy="769937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lt2"/>
            </a:outerShdw>
          </a:effectLst>
        </p:spPr>
      </p:pic>
      <p:sp>
        <p:nvSpPr>
          <p:cNvPr id="785" name="Shape 785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r>
            <a:endParaRPr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" name="Shape 7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02126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Shape 791"/>
          <p:cNvSpPr txBox="1"/>
          <p:nvPr/>
        </p:nvSpPr>
        <p:spPr>
          <a:xfrm>
            <a:off x="5105400" y="650875"/>
            <a:ext cx="4090987" cy="301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Herbert Leon MacDonell,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Laboratory of Forensic Science,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P.O. Box 1111,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Corning,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York,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14830,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USA</a:t>
            </a:r>
            <a:endParaRPr/>
          </a:p>
        </p:txBody>
      </p:sp>
      <p:sp>
        <p:nvSpPr>
          <p:cNvPr id="792" name="Shape 792"/>
          <p:cNvSpPr txBox="1"/>
          <p:nvPr/>
        </p:nvSpPr>
        <p:spPr>
          <a:xfrm>
            <a:off x="8534400" y="6248400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Shape 797"/>
          <p:cNvSpPr txBox="1"/>
          <p:nvPr/>
        </p:nvSpPr>
        <p:spPr>
          <a:xfrm>
            <a:off x="457200" y="1066800"/>
            <a:ext cx="7848600" cy="5410200"/>
          </a:xfrm>
          <a:prstGeom prst="rect">
            <a:avLst/>
          </a:prstGeom>
          <a:solidFill>
            <a:srgbClr val="FFFFCC"/>
          </a:solidFill>
          <a:ln w="76200" cap="sq" cmpd="sng">
            <a:solidFill>
              <a:srgbClr val="FFFF99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17960" dir="2700000">
              <a:srgbClr val="CACA79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8" name="Shape 798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9" name="Shape 799"/>
          <p:cNvSpPr txBox="1"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000" b="1" i="0" u="sng" strike="noStrike" cap="none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Low Velocity Blood Spatter</a:t>
            </a:r>
            <a:br>
              <a:rPr lang="en-US" sz="4000" b="1" i="0" u="sng" strike="noStrike" cap="none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endParaRPr sz="3600" dirty="0"/>
          </a:p>
        </p:txBody>
      </p:sp>
      <p:sp>
        <p:nvSpPr>
          <p:cNvPr id="800" name="Shape 800"/>
          <p:cNvSpPr txBox="1">
            <a:spLocks noGrp="1"/>
          </p:cNvSpPr>
          <p:nvPr>
            <p:ph type="body" idx="1"/>
          </p:nvPr>
        </p:nvSpPr>
        <p:spPr>
          <a:xfrm>
            <a:off x="1066800" y="1447800"/>
            <a:ext cx="7086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Blood source subjected to LV impact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1320"/>
              <a:buFont typeface="Noto Sans Symbols"/>
              <a:buChar char="■"/>
            </a:pPr>
            <a:r>
              <a:rPr lang="en-US" sz="2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&lt; 5 f/s (1.5 m/s)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Spot diameter: </a:t>
            </a:r>
            <a:r>
              <a:rPr lang="en-US" sz="2800" b="1" i="0" u="sng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mostly</a:t>
            </a: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4 - 8 mm 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132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some smaller, some larger</a:t>
            </a:r>
            <a:endParaRPr sz="2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Free-falling drops (gravity only)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Cast off from fist, shoe, weapon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Dripping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Splashing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Arterial spurting</a:t>
            </a:r>
            <a:endParaRPr/>
          </a:p>
          <a:p>
            <a:pPr marL="342900" marR="0" lvl="0" indent="-23622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None/>
            </a:pPr>
            <a:endParaRPr sz="2800" b="1" i="0" u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01" name="Shape 8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5337" y="152400"/>
            <a:ext cx="576262" cy="769937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lt2"/>
            </a:outerShdw>
          </a:effectLst>
        </p:spPr>
      </p:pic>
      <p:sp>
        <p:nvSpPr>
          <p:cNvPr id="802" name="Shape 802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22</a:t>
            </a:r>
            <a:endParaRPr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8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Shape 807"/>
          <p:cNvSpPr txBox="1"/>
          <p:nvPr/>
        </p:nvSpPr>
        <p:spPr>
          <a:xfrm>
            <a:off x="457200" y="1066800"/>
            <a:ext cx="7848600" cy="5410200"/>
          </a:xfrm>
          <a:prstGeom prst="rect">
            <a:avLst/>
          </a:prstGeom>
          <a:solidFill>
            <a:srgbClr val="FFFFCC"/>
          </a:solidFill>
          <a:ln w="76200" cap="sq" cmpd="sng">
            <a:solidFill>
              <a:srgbClr val="FFFF99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17960" dir="2700000">
              <a:srgbClr val="CACA79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8" name="Shape 808"/>
          <p:cNvSpPr txBox="1"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8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Cast-off from Weapon</a:t>
            </a:r>
            <a:endParaRPr/>
          </a:p>
        </p:txBody>
      </p:sp>
      <p:sp>
        <p:nvSpPr>
          <p:cNvPr id="809" name="Shape 809"/>
          <p:cNvSpPr txBox="1">
            <a:spLocks noGrp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First blow causes bleeding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Subsequent blows contaminate weapon with blood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Blood is cast-off tangientially to arc of upswing or backswing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Pattern &amp; intensity depends on: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32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type of weapon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32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amount of blood adhering to weapon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32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length of arc</a:t>
            </a:r>
            <a:endParaRPr/>
          </a:p>
          <a:p>
            <a:pPr marL="342900" marR="0" lvl="0" indent="-25145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44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10" name="Shape 810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23</a:t>
            </a:r>
            <a:endParaRPr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Shape 815"/>
          <p:cNvSpPr txBox="1">
            <a:spLocks noGrp="1"/>
          </p:cNvSpPr>
          <p:nvPr>
            <p:ph type="title"/>
          </p:nvPr>
        </p:nvSpPr>
        <p:spPr>
          <a:xfrm>
            <a:off x="1150937" y="617537"/>
            <a:ext cx="779303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8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Downswing of Hammer</a:t>
            </a:r>
            <a:endParaRPr/>
          </a:p>
        </p:txBody>
      </p:sp>
      <p:grpSp>
        <p:nvGrpSpPr>
          <p:cNvPr id="816" name="Shape 816"/>
          <p:cNvGrpSpPr/>
          <p:nvPr/>
        </p:nvGrpSpPr>
        <p:grpSpPr>
          <a:xfrm>
            <a:off x="2514600" y="5181600"/>
            <a:ext cx="1447800" cy="228600"/>
            <a:chOff x="2590800" y="5105400"/>
            <a:chExt cx="1447800" cy="228600"/>
          </a:xfrm>
        </p:grpSpPr>
        <p:cxnSp>
          <p:nvCxnSpPr>
            <p:cNvPr id="817" name="Shape 817"/>
            <p:cNvCxnSpPr/>
            <p:nvPr/>
          </p:nvCxnSpPr>
          <p:spPr>
            <a:xfrm>
              <a:off x="2590800" y="5105400"/>
              <a:ext cx="0" cy="228600"/>
            </a:xfrm>
            <a:prstGeom prst="straightConnector1">
              <a:avLst/>
            </a:prstGeom>
            <a:noFill/>
            <a:ln w="1270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18" name="Shape 818"/>
            <p:cNvCxnSpPr/>
            <p:nvPr/>
          </p:nvCxnSpPr>
          <p:spPr>
            <a:xfrm>
              <a:off x="2667000" y="5181600"/>
              <a:ext cx="533400" cy="0"/>
            </a:xfrm>
            <a:prstGeom prst="straightConnector1">
              <a:avLst/>
            </a:prstGeom>
            <a:noFill/>
            <a:ln w="1270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19" name="Shape 819"/>
            <p:cNvCxnSpPr/>
            <p:nvPr/>
          </p:nvCxnSpPr>
          <p:spPr>
            <a:xfrm>
              <a:off x="3429000" y="5181600"/>
              <a:ext cx="609600" cy="0"/>
            </a:xfrm>
            <a:prstGeom prst="straightConnector1">
              <a:avLst/>
            </a:prstGeom>
            <a:noFill/>
            <a:ln w="1270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grpSp>
        <p:nvGrpSpPr>
          <p:cNvPr id="820" name="Shape 820"/>
          <p:cNvGrpSpPr/>
          <p:nvPr/>
        </p:nvGrpSpPr>
        <p:grpSpPr>
          <a:xfrm rot="5400000">
            <a:off x="3657600" y="3886200"/>
            <a:ext cx="1447800" cy="228600"/>
            <a:chOff x="2590800" y="5105400"/>
            <a:chExt cx="1447800" cy="228600"/>
          </a:xfrm>
        </p:grpSpPr>
        <p:cxnSp>
          <p:nvCxnSpPr>
            <p:cNvPr id="821" name="Shape 821"/>
            <p:cNvCxnSpPr/>
            <p:nvPr/>
          </p:nvCxnSpPr>
          <p:spPr>
            <a:xfrm>
              <a:off x="2590800" y="5105400"/>
              <a:ext cx="0" cy="228600"/>
            </a:xfrm>
            <a:prstGeom prst="straightConnector1">
              <a:avLst/>
            </a:prstGeom>
            <a:noFill/>
            <a:ln w="1270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22" name="Shape 822"/>
            <p:cNvCxnSpPr/>
            <p:nvPr/>
          </p:nvCxnSpPr>
          <p:spPr>
            <a:xfrm>
              <a:off x="2667000" y="5181600"/>
              <a:ext cx="533400" cy="0"/>
            </a:xfrm>
            <a:prstGeom prst="straightConnector1">
              <a:avLst/>
            </a:prstGeom>
            <a:noFill/>
            <a:ln w="1270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23" name="Shape 823"/>
            <p:cNvCxnSpPr/>
            <p:nvPr/>
          </p:nvCxnSpPr>
          <p:spPr>
            <a:xfrm>
              <a:off x="3429000" y="5181600"/>
              <a:ext cx="609600" cy="0"/>
            </a:xfrm>
            <a:prstGeom prst="straightConnector1">
              <a:avLst/>
            </a:prstGeom>
            <a:noFill/>
            <a:ln w="1270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grpSp>
        <p:nvGrpSpPr>
          <p:cNvPr id="824" name="Shape 824"/>
          <p:cNvGrpSpPr/>
          <p:nvPr/>
        </p:nvGrpSpPr>
        <p:grpSpPr>
          <a:xfrm rot="1560000">
            <a:off x="2667000" y="4495800"/>
            <a:ext cx="1447800" cy="228600"/>
            <a:chOff x="2590800" y="5105400"/>
            <a:chExt cx="1447800" cy="228600"/>
          </a:xfrm>
        </p:grpSpPr>
        <p:cxnSp>
          <p:nvCxnSpPr>
            <p:cNvPr id="825" name="Shape 825"/>
            <p:cNvCxnSpPr/>
            <p:nvPr/>
          </p:nvCxnSpPr>
          <p:spPr>
            <a:xfrm>
              <a:off x="2590800" y="5105400"/>
              <a:ext cx="0" cy="228600"/>
            </a:xfrm>
            <a:prstGeom prst="straightConnector1">
              <a:avLst/>
            </a:prstGeom>
            <a:noFill/>
            <a:ln w="1270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26" name="Shape 826"/>
            <p:cNvCxnSpPr/>
            <p:nvPr/>
          </p:nvCxnSpPr>
          <p:spPr>
            <a:xfrm>
              <a:off x="2667000" y="5181600"/>
              <a:ext cx="533400" cy="0"/>
            </a:xfrm>
            <a:prstGeom prst="straightConnector1">
              <a:avLst/>
            </a:prstGeom>
            <a:noFill/>
            <a:ln w="1270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27" name="Shape 827"/>
            <p:cNvCxnSpPr/>
            <p:nvPr/>
          </p:nvCxnSpPr>
          <p:spPr>
            <a:xfrm>
              <a:off x="3429000" y="5181600"/>
              <a:ext cx="609600" cy="0"/>
            </a:xfrm>
            <a:prstGeom prst="straightConnector1">
              <a:avLst/>
            </a:prstGeom>
            <a:noFill/>
            <a:ln w="1270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grpSp>
        <p:nvGrpSpPr>
          <p:cNvPr id="828" name="Shape 828"/>
          <p:cNvGrpSpPr/>
          <p:nvPr/>
        </p:nvGrpSpPr>
        <p:grpSpPr>
          <a:xfrm rot="3600000">
            <a:off x="3048000" y="4038600"/>
            <a:ext cx="1447800" cy="228600"/>
            <a:chOff x="2590800" y="5105400"/>
            <a:chExt cx="1447800" cy="228600"/>
          </a:xfrm>
        </p:grpSpPr>
        <p:cxnSp>
          <p:nvCxnSpPr>
            <p:cNvPr id="829" name="Shape 829"/>
            <p:cNvCxnSpPr/>
            <p:nvPr/>
          </p:nvCxnSpPr>
          <p:spPr>
            <a:xfrm>
              <a:off x="2590800" y="5105400"/>
              <a:ext cx="0" cy="228600"/>
            </a:xfrm>
            <a:prstGeom prst="straightConnector1">
              <a:avLst/>
            </a:prstGeom>
            <a:noFill/>
            <a:ln w="1270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30" name="Shape 830"/>
            <p:cNvCxnSpPr/>
            <p:nvPr/>
          </p:nvCxnSpPr>
          <p:spPr>
            <a:xfrm>
              <a:off x="2667000" y="5181600"/>
              <a:ext cx="533400" cy="0"/>
            </a:xfrm>
            <a:prstGeom prst="straightConnector1">
              <a:avLst/>
            </a:prstGeom>
            <a:noFill/>
            <a:ln w="1270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31" name="Shape 831"/>
            <p:cNvCxnSpPr/>
            <p:nvPr/>
          </p:nvCxnSpPr>
          <p:spPr>
            <a:xfrm>
              <a:off x="3429000" y="5181600"/>
              <a:ext cx="609600" cy="0"/>
            </a:xfrm>
            <a:prstGeom prst="straightConnector1">
              <a:avLst/>
            </a:prstGeom>
            <a:noFill/>
            <a:ln w="1270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pic>
        <p:nvPicPr>
          <p:cNvPr id="832" name="Shape 8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4687" y="5440362"/>
            <a:ext cx="950912" cy="1417637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Shape 833"/>
          <p:cNvSpPr/>
          <p:nvPr/>
        </p:nvSpPr>
        <p:spPr>
          <a:xfrm>
            <a:off x="2362200" y="5410200"/>
            <a:ext cx="304800" cy="152400"/>
          </a:xfrm>
          <a:prstGeom prst="ellipse">
            <a:avLst/>
          </a:prstGeom>
          <a:solidFill>
            <a:srgbClr val="FF0000"/>
          </a:solidFill>
          <a:ln w="12700" cap="sq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4" name="Shape 834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</a:t>
            </a:r>
            <a:endParaRPr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Shape 839"/>
          <p:cNvSpPr txBox="1">
            <a:spLocks noGrp="1"/>
          </p:cNvSpPr>
          <p:nvPr>
            <p:ph type="title"/>
          </p:nvPr>
        </p:nvSpPr>
        <p:spPr>
          <a:xfrm>
            <a:off x="1150937" y="617537"/>
            <a:ext cx="779303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8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Cast-off from Weapon</a:t>
            </a:r>
            <a:endParaRPr/>
          </a:p>
        </p:txBody>
      </p:sp>
      <p:cxnSp>
        <p:nvCxnSpPr>
          <p:cNvPr id="840" name="Shape 840"/>
          <p:cNvCxnSpPr/>
          <p:nvPr/>
        </p:nvCxnSpPr>
        <p:spPr>
          <a:xfrm>
            <a:off x="1828800" y="2209800"/>
            <a:ext cx="5715000" cy="0"/>
          </a:xfrm>
          <a:prstGeom prst="straightConnector1">
            <a:avLst/>
          </a:prstGeom>
          <a:noFill/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841" name="Shape 841"/>
          <p:cNvSpPr txBox="1"/>
          <p:nvPr/>
        </p:nvSpPr>
        <p:spPr>
          <a:xfrm>
            <a:off x="365125" y="1981200"/>
            <a:ext cx="101123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ceiling</a:t>
            </a:r>
            <a:endParaRPr/>
          </a:p>
        </p:txBody>
      </p:sp>
      <p:pic>
        <p:nvPicPr>
          <p:cNvPr id="842" name="Shape 8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4687" y="5440362"/>
            <a:ext cx="950912" cy="1417637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Shape 843"/>
          <p:cNvSpPr/>
          <p:nvPr/>
        </p:nvSpPr>
        <p:spPr>
          <a:xfrm>
            <a:off x="2362200" y="5410200"/>
            <a:ext cx="381000" cy="152400"/>
          </a:xfrm>
          <a:prstGeom prst="ellipse">
            <a:avLst/>
          </a:prstGeom>
          <a:solidFill>
            <a:srgbClr val="FF0000"/>
          </a:solidFill>
          <a:ln w="12700" cap="sq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844" name="Shape 844"/>
          <p:cNvCxnSpPr/>
          <p:nvPr/>
        </p:nvCxnSpPr>
        <p:spPr>
          <a:xfrm rot="10800000">
            <a:off x="2438400" y="2362200"/>
            <a:ext cx="0" cy="2514600"/>
          </a:xfrm>
          <a:prstGeom prst="straightConnector1">
            <a:avLst/>
          </a:prstGeom>
          <a:noFill/>
          <a:ln w="15875" cap="rnd" cmpd="sng">
            <a:solidFill>
              <a:srgbClr val="FF0000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845" name="Shape 845"/>
          <p:cNvCxnSpPr/>
          <p:nvPr/>
        </p:nvCxnSpPr>
        <p:spPr>
          <a:xfrm rot="10800000">
            <a:off x="3287712" y="2160587"/>
            <a:ext cx="0" cy="1981200"/>
          </a:xfrm>
          <a:prstGeom prst="straightConnector1">
            <a:avLst/>
          </a:prstGeom>
          <a:noFill/>
          <a:ln w="15875" cap="rnd" cmpd="sng">
            <a:solidFill>
              <a:srgbClr val="FF0000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846" name="Shape 846"/>
          <p:cNvCxnSpPr/>
          <p:nvPr/>
        </p:nvCxnSpPr>
        <p:spPr>
          <a:xfrm rot="10800000">
            <a:off x="4286250" y="1882775"/>
            <a:ext cx="0" cy="1905000"/>
          </a:xfrm>
          <a:prstGeom prst="straightConnector1">
            <a:avLst/>
          </a:prstGeom>
          <a:noFill/>
          <a:ln w="15875" cap="rnd" cmpd="sng">
            <a:solidFill>
              <a:srgbClr val="FF0000"/>
            </a:solidFill>
            <a:prstDash val="solid"/>
            <a:miter lim="8000"/>
            <a:headEnd type="none" w="sm" len="sm"/>
            <a:tailEnd type="triangle" w="med" len="med"/>
          </a:ln>
        </p:spPr>
      </p:cxnSp>
      <p:sp>
        <p:nvSpPr>
          <p:cNvPr id="847" name="Shape 847"/>
          <p:cNvSpPr/>
          <p:nvPr/>
        </p:nvSpPr>
        <p:spPr>
          <a:xfrm>
            <a:off x="2286000" y="1828800"/>
            <a:ext cx="304800" cy="304800"/>
          </a:xfrm>
          <a:prstGeom prst="ellipse">
            <a:avLst/>
          </a:prstGeom>
          <a:solidFill>
            <a:srgbClr val="FF0000"/>
          </a:solidFill>
          <a:ln w="12700" cap="sq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8" name="Shape 848"/>
          <p:cNvSpPr/>
          <p:nvPr/>
        </p:nvSpPr>
        <p:spPr>
          <a:xfrm>
            <a:off x="5200650" y="1981200"/>
            <a:ext cx="361950" cy="152400"/>
          </a:xfrm>
          <a:prstGeom prst="ellipse">
            <a:avLst/>
          </a:prstGeom>
          <a:solidFill>
            <a:srgbClr val="FF0000"/>
          </a:solidFill>
          <a:ln w="12700" cap="sq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9" name="Shape 849"/>
          <p:cNvSpPr/>
          <p:nvPr/>
        </p:nvSpPr>
        <p:spPr>
          <a:xfrm>
            <a:off x="3810000" y="1905000"/>
            <a:ext cx="304800" cy="228600"/>
          </a:xfrm>
          <a:prstGeom prst="ellipse">
            <a:avLst/>
          </a:prstGeom>
          <a:solidFill>
            <a:srgbClr val="FF0000"/>
          </a:solidFill>
          <a:ln w="12700" cap="sq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850" name="Shape 850"/>
          <p:cNvGrpSpPr/>
          <p:nvPr/>
        </p:nvGrpSpPr>
        <p:grpSpPr>
          <a:xfrm>
            <a:off x="2438400" y="5029200"/>
            <a:ext cx="1524000" cy="304800"/>
            <a:chOff x="2438400" y="5029200"/>
            <a:chExt cx="1524000" cy="304800"/>
          </a:xfrm>
        </p:grpSpPr>
        <p:grpSp>
          <p:nvGrpSpPr>
            <p:cNvPr id="851" name="Shape 851"/>
            <p:cNvGrpSpPr/>
            <p:nvPr/>
          </p:nvGrpSpPr>
          <p:grpSpPr>
            <a:xfrm>
              <a:off x="2514600" y="5029200"/>
              <a:ext cx="1447800" cy="228600"/>
              <a:chOff x="2590800" y="5105400"/>
              <a:chExt cx="1447800" cy="228600"/>
            </a:xfrm>
          </p:grpSpPr>
          <p:cxnSp>
            <p:nvCxnSpPr>
              <p:cNvPr id="852" name="Shape 852"/>
              <p:cNvCxnSpPr/>
              <p:nvPr/>
            </p:nvCxnSpPr>
            <p:spPr>
              <a:xfrm>
                <a:off x="2590800" y="5105400"/>
                <a:ext cx="0" cy="228600"/>
              </a:xfrm>
              <a:prstGeom prst="straightConnector1">
                <a:avLst/>
              </a:prstGeom>
              <a:noFill/>
              <a:ln w="127000" cap="sq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853" name="Shape 853"/>
              <p:cNvCxnSpPr/>
              <p:nvPr/>
            </p:nvCxnSpPr>
            <p:spPr>
              <a:xfrm>
                <a:off x="2667000" y="5181600"/>
                <a:ext cx="533400" cy="0"/>
              </a:xfrm>
              <a:prstGeom prst="straightConnector1">
                <a:avLst/>
              </a:prstGeom>
              <a:noFill/>
              <a:ln w="127000" cap="sq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854" name="Shape 854"/>
              <p:cNvCxnSpPr/>
              <p:nvPr/>
            </p:nvCxnSpPr>
            <p:spPr>
              <a:xfrm>
                <a:off x="3429000" y="5181600"/>
                <a:ext cx="609600" cy="0"/>
              </a:xfrm>
              <a:prstGeom prst="straightConnector1">
                <a:avLst/>
              </a:prstGeom>
              <a:noFill/>
              <a:ln w="127000" cap="sq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  <p:sp>
          <p:nvSpPr>
            <p:cNvPr id="855" name="Shape 855"/>
            <p:cNvSpPr/>
            <p:nvPr/>
          </p:nvSpPr>
          <p:spPr>
            <a:xfrm>
              <a:off x="2438400" y="5029200"/>
              <a:ext cx="76200" cy="304800"/>
            </a:xfrm>
            <a:prstGeom prst="rtTriangl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856" name="Shape 856"/>
          <p:cNvGrpSpPr/>
          <p:nvPr/>
        </p:nvGrpSpPr>
        <p:grpSpPr>
          <a:xfrm rot="1560000">
            <a:off x="2590800" y="4495800"/>
            <a:ext cx="1524000" cy="304800"/>
            <a:chOff x="2438400" y="5029200"/>
            <a:chExt cx="1524000" cy="304800"/>
          </a:xfrm>
        </p:grpSpPr>
        <p:grpSp>
          <p:nvGrpSpPr>
            <p:cNvPr id="857" name="Shape 857"/>
            <p:cNvGrpSpPr/>
            <p:nvPr/>
          </p:nvGrpSpPr>
          <p:grpSpPr>
            <a:xfrm>
              <a:off x="2514600" y="5029200"/>
              <a:ext cx="1447800" cy="228600"/>
              <a:chOff x="2590800" y="5105400"/>
              <a:chExt cx="1447800" cy="228600"/>
            </a:xfrm>
          </p:grpSpPr>
          <p:cxnSp>
            <p:nvCxnSpPr>
              <p:cNvPr id="858" name="Shape 858"/>
              <p:cNvCxnSpPr/>
              <p:nvPr/>
            </p:nvCxnSpPr>
            <p:spPr>
              <a:xfrm>
                <a:off x="2590800" y="5105400"/>
                <a:ext cx="0" cy="228600"/>
              </a:xfrm>
              <a:prstGeom prst="straightConnector1">
                <a:avLst/>
              </a:prstGeom>
              <a:noFill/>
              <a:ln w="127000" cap="sq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859" name="Shape 859"/>
              <p:cNvCxnSpPr/>
              <p:nvPr/>
            </p:nvCxnSpPr>
            <p:spPr>
              <a:xfrm>
                <a:off x="2667000" y="5181600"/>
                <a:ext cx="533400" cy="0"/>
              </a:xfrm>
              <a:prstGeom prst="straightConnector1">
                <a:avLst/>
              </a:prstGeom>
              <a:noFill/>
              <a:ln w="127000" cap="sq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860" name="Shape 860"/>
              <p:cNvCxnSpPr/>
              <p:nvPr/>
            </p:nvCxnSpPr>
            <p:spPr>
              <a:xfrm>
                <a:off x="3429000" y="5181600"/>
                <a:ext cx="609600" cy="0"/>
              </a:xfrm>
              <a:prstGeom prst="straightConnector1">
                <a:avLst/>
              </a:prstGeom>
              <a:noFill/>
              <a:ln w="127000" cap="sq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  <p:sp>
          <p:nvSpPr>
            <p:cNvPr id="861" name="Shape 861"/>
            <p:cNvSpPr/>
            <p:nvPr/>
          </p:nvSpPr>
          <p:spPr>
            <a:xfrm>
              <a:off x="2438400" y="5029200"/>
              <a:ext cx="76200" cy="304800"/>
            </a:xfrm>
            <a:prstGeom prst="rtTriangl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862" name="Shape 862"/>
          <p:cNvGrpSpPr/>
          <p:nvPr/>
        </p:nvGrpSpPr>
        <p:grpSpPr>
          <a:xfrm rot="3960000">
            <a:off x="3124200" y="3962400"/>
            <a:ext cx="1524000" cy="304800"/>
            <a:chOff x="2438400" y="5029200"/>
            <a:chExt cx="1524000" cy="304800"/>
          </a:xfrm>
        </p:grpSpPr>
        <p:grpSp>
          <p:nvGrpSpPr>
            <p:cNvPr id="863" name="Shape 863"/>
            <p:cNvGrpSpPr/>
            <p:nvPr/>
          </p:nvGrpSpPr>
          <p:grpSpPr>
            <a:xfrm>
              <a:off x="2514600" y="5029200"/>
              <a:ext cx="1447800" cy="228600"/>
              <a:chOff x="2590800" y="5105400"/>
              <a:chExt cx="1447800" cy="228600"/>
            </a:xfrm>
          </p:grpSpPr>
          <p:cxnSp>
            <p:nvCxnSpPr>
              <p:cNvPr id="864" name="Shape 864"/>
              <p:cNvCxnSpPr/>
              <p:nvPr/>
            </p:nvCxnSpPr>
            <p:spPr>
              <a:xfrm>
                <a:off x="2590800" y="5105400"/>
                <a:ext cx="0" cy="228600"/>
              </a:xfrm>
              <a:prstGeom prst="straightConnector1">
                <a:avLst/>
              </a:prstGeom>
              <a:noFill/>
              <a:ln w="127000" cap="sq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865" name="Shape 865"/>
              <p:cNvCxnSpPr/>
              <p:nvPr/>
            </p:nvCxnSpPr>
            <p:spPr>
              <a:xfrm>
                <a:off x="2667000" y="5181600"/>
                <a:ext cx="533400" cy="0"/>
              </a:xfrm>
              <a:prstGeom prst="straightConnector1">
                <a:avLst/>
              </a:prstGeom>
              <a:noFill/>
              <a:ln w="127000" cap="sq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866" name="Shape 866"/>
              <p:cNvCxnSpPr/>
              <p:nvPr/>
            </p:nvCxnSpPr>
            <p:spPr>
              <a:xfrm>
                <a:off x="3429000" y="5181600"/>
                <a:ext cx="609600" cy="0"/>
              </a:xfrm>
              <a:prstGeom prst="straightConnector1">
                <a:avLst/>
              </a:prstGeom>
              <a:noFill/>
              <a:ln w="127000" cap="sq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  <p:sp>
          <p:nvSpPr>
            <p:cNvPr id="867" name="Shape 867"/>
            <p:cNvSpPr/>
            <p:nvPr/>
          </p:nvSpPr>
          <p:spPr>
            <a:xfrm>
              <a:off x="2438400" y="5029200"/>
              <a:ext cx="76200" cy="304800"/>
            </a:xfrm>
            <a:prstGeom prst="rtTriangl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868" name="Shape 868"/>
          <p:cNvGrpSpPr/>
          <p:nvPr/>
        </p:nvGrpSpPr>
        <p:grpSpPr>
          <a:xfrm rot="5400000">
            <a:off x="3657600" y="3810000"/>
            <a:ext cx="1524000" cy="304800"/>
            <a:chOff x="2438400" y="5029200"/>
            <a:chExt cx="1524000" cy="304800"/>
          </a:xfrm>
        </p:grpSpPr>
        <p:grpSp>
          <p:nvGrpSpPr>
            <p:cNvPr id="869" name="Shape 869"/>
            <p:cNvGrpSpPr/>
            <p:nvPr/>
          </p:nvGrpSpPr>
          <p:grpSpPr>
            <a:xfrm>
              <a:off x="2514600" y="5029200"/>
              <a:ext cx="1447800" cy="228600"/>
              <a:chOff x="2590800" y="5105400"/>
              <a:chExt cx="1447800" cy="228600"/>
            </a:xfrm>
          </p:grpSpPr>
          <p:cxnSp>
            <p:nvCxnSpPr>
              <p:cNvPr id="870" name="Shape 870"/>
              <p:cNvCxnSpPr/>
              <p:nvPr/>
            </p:nvCxnSpPr>
            <p:spPr>
              <a:xfrm>
                <a:off x="2590800" y="5105400"/>
                <a:ext cx="0" cy="228600"/>
              </a:xfrm>
              <a:prstGeom prst="straightConnector1">
                <a:avLst/>
              </a:prstGeom>
              <a:noFill/>
              <a:ln w="127000" cap="sq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871" name="Shape 871"/>
              <p:cNvCxnSpPr/>
              <p:nvPr/>
            </p:nvCxnSpPr>
            <p:spPr>
              <a:xfrm>
                <a:off x="2667000" y="5181600"/>
                <a:ext cx="533400" cy="0"/>
              </a:xfrm>
              <a:prstGeom prst="straightConnector1">
                <a:avLst/>
              </a:prstGeom>
              <a:noFill/>
              <a:ln w="127000" cap="sq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872" name="Shape 872"/>
              <p:cNvCxnSpPr/>
              <p:nvPr/>
            </p:nvCxnSpPr>
            <p:spPr>
              <a:xfrm>
                <a:off x="3429000" y="5181600"/>
                <a:ext cx="609600" cy="0"/>
              </a:xfrm>
              <a:prstGeom prst="straightConnector1">
                <a:avLst/>
              </a:prstGeom>
              <a:noFill/>
              <a:ln w="127000" cap="sq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  <p:sp>
          <p:nvSpPr>
            <p:cNvPr id="873" name="Shape 873"/>
            <p:cNvSpPr/>
            <p:nvPr/>
          </p:nvSpPr>
          <p:spPr>
            <a:xfrm>
              <a:off x="2438400" y="5029200"/>
              <a:ext cx="76200" cy="304800"/>
            </a:xfrm>
            <a:prstGeom prst="rtTriangl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874" name="Shape 874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</a:t>
            </a:r>
            <a:endParaRPr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/>
        </p:nvSpPr>
        <p:spPr>
          <a:xfrm>
            <a:off x="0" y="6400800"/>
            <a:ext cx="25495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Sheppard Images</a:t>
            </a:r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1143000" y="152400"/>
            <a:ext cx="779303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Crime Scene pictures</a:t>
            </a:r>
            <a:endParaRPr/>
          </a:p>
        </p:txBody>
      </p:sp>
      <p:sp>
        <p:nvSpPr>
          <p:cNvPr id="92" name="Shape 92"/>
          <p:cNvSpPr/>
          <p:nvPr/>
        </p:nvSpPr>
        <p:spPr>
          <a:xfrm>
            <a:off x="2857500" y="1138237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3" name="Shape 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6800" y="1371600"/>
            <a:ext cx="3467100" cy="244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3000" y="4114800"/>
            <a:ext cx="3048000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29200" y="4038600"/>
            <a:ext cx="3352800" cy="247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8200" y="1371600"/>
            <a:ext cx="3429000" cy="2424112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/>
          <p:nvPr/>
        </p:nvSpPr>
        <p:spPr>
          <a:xfrm>
            <a:off x="1447800" y="2590800"/>
            <a:ext cx="1447800" cy="479425"/>
          </a:xfrm>
          <a:prstGeom prst="rect">
            <a:avLst/>
          </a:prstGeom>
          <a:solidFill>
            <a:schemeClr val="lt2">
              <a:alpha val="29803"/>
            </a:schemeClr>
          </a:solidFill>
          <a:ln w="22225" cap="flat" cmpd="sng">
            <a:solidFill>
              <a:schemeClr val="folHlink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r>
              <a:rPr lang="en-US" sz="24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Spatter</a:t>
            </a: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5867400" y="3657600"/>
            <a:ext cx="461962" cy="7715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9050" cap="flat" cmpd="sng">
                  <a:solidFill>
                    <a:srgbClr val="99CCFF"/>
                  </a:solidFill>
                  <a:prstDash val="solid"/>
                  <a:miter lim="8000"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Arial"/>
              </a:rPr>
              <a:t>?</a:t>
            </a:r>
          </a:p>
        </p:txBody>
      </p:sp>
      <p:cxnSp>
        <p:nvCxnSpPr>
          <p:cNvPr id="99" name="Shape 99"/>
          <p:cNvCxnSpPr/>
          <p:nvPr/>
        </p:nvCxnSpPr>
        <p:spPr>
          <a:xfrm>
            <a:off x="5943600" y="4572000"/>
            <a:ext cx="0" cy="381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100" name="Shape 100"/>
          <p:cNvCxnSpPr/>
          <p:nvPr/>
        </p:nvCxnSpPr>
        <p:spPr>
          <a:xfrm>
            <a:off x="6096000" y="4572000"/>
            <a:ext cx="228600" cy="838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101" name="Shape 101"/>
          <p:cNvCxnSpPr/>
          <p:nvPr/>
        </p:nvCxnSpPr>
        <p:spPr>
          <a:xfrm flipH="1">
            <a:off x="5638800" y="4572000"/>
            <a:ext cx="228600" cy="990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Shape 879"/>
          <p:cNvSpPr txBox="1"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Overhead swing with bloodied metal bar</a:t>
            </a:r>
            <a:endParaRPr/>
          </a:p>
        </p:txBody>
      </p:sp>
      <p:pic>
        <p:nvPicPr>
          <p:cNvPr id="880" name="Shape 8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31937"/>
            <a:ext cx="9144000" cy="2963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Shape 8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7025" y="5562600"/>
            <a:ext cx="727075" cy="11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Shape 882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26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Shape 887"/>
          <p:cNvSpPr txBox="1">
            <a:spLocks noGrp="1"/>
          </p:cNvSpPr>
          <p:nvPr>
            <p:ph type="title"/>
          </p:nvPr>
        </p:nvSpPr>
        <p:spPr>
          <a:xfrm>
            <a:off x="1150937" y="617537"/>
            <a:ext cx="779303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8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Cast-off Pattern (1/2)</a:t>
            </a:r>
            <a:endParaRPr/>
          </a:p>
        </p:txBody>
      </p:sp>
      <p:grpSp>
        <p:nvGrpSpPr>
          <p:cNvPr id="888" name="Shape 888"/>
          <p:cNvGrpSpPr/>
          <p:nvPr/>
        </p:nvGrpSpPr>
        <p:grpSpPr>
          <a:xfrm>
            <a:off x="1752600" y="1762022"/>
            <a:ext cx="5852703" cy="2962378"/>
            <a:chOff x="1752600" y="3362222"/>
            <a:chExt cx="5852703" cy="2962378"/>
          </a:xfrm>
        </p:grpSpPr>
        <p:grpSp>
          <p:nvGrpSpPr>
            <p:cNvPr id="889" name="Shape 889"/>
            <p:cNvGrpSpPr/>
            <p:nvPr/>
          </p:nvGrpSpPr>
          <p:grpSpPr>
            <a:xfrm>
              <a:off x="1752600" y="6019800"/>
              <a:ext cx="5638800" cy="304800"/>
              <a:chOff x="1752600" y="6019800"/>
              <a:chExt cx="5638800" cy="304800"/>
            </a:xfrm>
          </p:grpSpPr>
          <p:sp>
            <p:nvSpPr>
              <p:cNvPr id="890" name="Shape 890"/>
              <p:cNvSpPr/>
              <p:nvPr/>
            </p:nvSpPr>
            <p:spPr>
              <a:xfrm>
                <a:off x="3251200" y="6019800"/>
                <a:ext cx="381000" cy="3048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91" name="Shape 891"/>
              <p:cNvSpPr/>
              <p:nvPr/>
            </p:nvSpPr>
            <p:spPr>
              <a:xfrm>
                <a:off x="1752600" y="6019800"/>
                <a:ext cx="304800" cy="3048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92" name="Shape 892"/>
              <p:cNvSpPr/>
              <p:nvPr/>
            </p:nvSpPr>
            <p:spPr>
              <a:xfrm>
                <a:off x="4826000" y="6057900"/>
                <a:ext cx="533400" cy="2286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93" name="Shape 893"/>
              <p:cNvSpPr/>
              <p:nvPr/>
            </p:nvSpPr>
            <p:spPr>
              <a:xfrm>
                <a:off x="6553200" y="6096000"/>
                <a:ext cx="838200" cy="1524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894" name="Shape 894"/>
            <p:cNvGrpSpPr/>
            <p:nvPr/>
          </p:nvGrpSpPr>
          <p:grpSpPr>
            <a:xfrm rot="-1440000">
              <a:off x="1828800" y="4495800"/>
              <a:ext cx="5638800" cy="304800"/>
              <a:chOff x="1752600" y="6019800"/>
              <a:chExt cx="5638800" cy="304800"/>
            </a:xfrm>
          </p:grpSpPr>
          <p:sp>
            <p:nvSpPr>
              <p:cNvPr id="895" name="Shape 895"/>
              <p:cNvSpPr/>
              <p:nvPr/>
            </p:nvSpPr>
            <p:spPr>
              <a:xfrm>
                <a:off x="3251200" y="6019800"/>
                <a:ext cx="381000" cy="3048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96" name="Shape 896"/>
              <p:cNvSpPr/>
              <p:nvPr/>
            </p:nvSpPr>
            <p:spPr>
              <a:xfrm>
                <a:off x="1752600" y="6019800"/>
                <a:ext cx="304800" cy="3048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97" name="Shape 897"/>
              <p:cNvSpPr/>
              <p:nvPr/>
            </p:nvSpPr>
            <p:spPr>
              <a:xfrm>
                <a:off x="4826000" y="6057900"/>
                <a:ext cx="533400" cy="2286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98" name="Shape 898"/>
              <p:cNvSpPr/>
              <p:nvPr/>
            </p:nvSpPr>
            <p:spPr>
              <a:xfrm>
                <a:off x="6553200" y="6096000"/>
                <a:ext cx="838200" cy="1524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899" name="Shape 899"/>
            <p:cNvGrpSpPr/>
            <p:nvPr/>
          </p:nvGrpSpPr>
          <p:grpSpPr>
            <a:xfrm rot="-1080000">
              <a:off x="2057400" y="5105400"/>
              <a:ext cx="5638800" cy="304800"/>
              <a:chOff x="1752600" y="6019800"/>
              <a:chExt cx="5638800" cy="304800"/>
            </a:xfrm>
          </p:grpSpPr>
          <p:sp>
            <p:nvSpPr>
              <p:cNvPr id="900" name="Shape 900"/>
              <p:cNvSpPr/>
              <p:nvPr/>
            </p:nvSpPr>
            <p:spPr>
              <a:xfrm>
                <a:off x="3251200" y="6019800"/>
                <a:ext cx="381000" cy="3048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01" name="Shape 901"/>
              <p:cNvSpPr/>
              <p:nvPr/>
            </p:nvSpPr>
            <p:spPr>
              <a:xfrm>
                <a:off x="1752600" y="6019800"/>
                <a:ext cx="304800" cy="3048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02" name="Shape 902"/>
              <p:cNvSpPr/>
              <p:nvPr/>
            </p:nvSpPr>
            <p:spPr>
              <a:xfrm>
                <a:off x="4826000" y="6057900"/>
                <a:ext cx="533400" cy="2286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03" name="Shape 903"/>
              <p:cNvSpPr/>
              <p:nvPr/>
            </p:nvSpPr>
            <p:spPr>
              <a:xfrm>
                <a:off x="6553200" y="6096000"/>
                <a:ext cx="838200" cy="1524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904" name="Shape 904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27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Shape 909"/>
          <p:cNvSpPr txBox="1">
            <a:spLocks noGrp="1"/>
          </p:cNvSpPr>
          <p:nvPr>
            <p:ph type="title"/>
          </p:nvPr>
        </p:nvSpPr>
        <p:spPr>
          <a:xfrm>
            <a:off x="1150937" y="617537"/>
            <a:ext cx="779303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8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Cast off Pattern (2/2)</a:t>
            </a:r>
            <a:endParaRPr/>
          </a:p>
        </p:txBody>
      </p:sp>
      <p:grpSp>
        <p:nvGrpSpPr>
          <p:cNvPr id="910" name="Shape 910"/>
          <p:cNvGrpSpPr/>
          <p:nvPr/>
        </p:nvGrpSpPr>
        <p:grpSpPr>
          <a:xfrm>
            <a:off x="1752600" y="4419600"/>
            <a:ext cx="5638800" cy="304800"/>
            <a:chOff x="1752600" y="6019800"/>
            <a:chExt cx="5638800" cy="304800"/>
          </a:xfrm>
        </p:grpSpPr>
        <p:sp>
          <p:nvSpPr>
            <p:cNvPr id="911" name="Shape 911"/>
            <p:cNvSpPr/>
            <p:nvPr/>
          </p:nvSpPr>
          <p:spPr>
            <a:xfrm>
              <a:off x="3251200" y="6019800"/>
              <a:ext cx="381000" cy="3048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12" name="Shape 912"/>
            <p:cNvSpPr/>
            <p:nvPr/>
          </p:nvSpPr>
          <p:spPr>
            <a:xfrm>
              <a:off x="1752600" y="6019800"/>
              <a:ext cx="304800" cy="3048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13" name="Shape 913"/>
            <p:cNvSpPr/>
            <p:nvPr/>
          </p:nvSpPr>
          <p:spPr>
            <a:xfrm>
              <a:off x="4826000" y="6057900"/>
              <a:ext cx="533400" cy="2286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14" name="Shape 914"/>
            <p:cNvSpPr/>
            <p:nvPr/>
          </p:nvSpPr>
          <p:spPr>
            <a:xfrm>
              <a:off x="6553200" y="6096000"/>
              <a:ext cx="838200" cy="1524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915" name="Shape 915"/>
          <p:cNvGrpSpPr/>
          <p:nvPr/>
        </p:nvGrpSpPr>
        <p:grpSpPr>
          <a:xfrm rot="-1440000">
            <a:off x="1828800" y="2895600"/>
            <a:ext cx="5638800" cy="304800"/>
            <a:chOff x="1752600" y="6019800"/>
            <a:chExt cx="5638800" cy="304800"/>
          </a:xfrm>
        </p:grpSpPr>
        <p:sp>
          <p:nvSpPr>
            <p:cNvPr id="916" name="Shape 916"/>
            <p:cNvSpPr/>
            <p:nvPr/>
          </p:nvSpPr>
          <p:spPr>
            <a:xfrm>
              <a:off x="3251200" y="6019800"/>
              <a:ext cx="381000" cy="3048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17" name="Shape 917"/>
            <p:cNvSpPr/>
            <p:nvPr/>
          </p:nvSpPr>
          <p:spPr>
            <a:xfrm>
              <a:off x="1752600" y="6019800"/>
              <a:ext cx="304800" cy="3048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18" name="Shape 918"/>
            <p:cNvSpPr/>
            <p:nvPr/>
          </p:nvSpPr>
          <p:spPr>
            <a:xfrm>
              <a:off x="4826000" y="6057900"/>
              <a:ext cx="533400" cy="2286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19" name="Shape 919"/>
            <p:cNvSpPr/>
            <p:nvPr/>
          </p:nvSpPr>
          <p:spPr>
            <a:xfrm>
              <a:off x="6553200" y="6096000"/>
              <a:ext cx="838200" cy="1524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920" name="Shape 920"/>
          <p:cNvGrpSpPr/>
          <p:nvPr/>
        </p:nvGrpSpPr>
        <p:grpSpPr>
          <a:xfrm rot="-1080000">
            <a:off x="2057400" y="3505200"/>
            <a:ext cx="5638800" cy="304800"/>
            <a:chOff x="1752600" y="6019800"/>
            <a:chExt cx="5638800" cy="304800"/>
          </a:xfrm>
        </p:grpSpPr>
        <p:sp>
          <p:nvSpPr>
            <p:cNvPr id="921" name="Shape 921"/>
            <p:cNvSpPr/>
            <p:nvPr/>
          </p:nvSpPr>
          <p:spPr>
            <a:xfrm>
              <a:off x="3251200" y="6019800"/>
              <a:ext cx="381000" cy="3048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22" name="Shape 922"/>
            <p:cNvSpPr/>
            <p:nvPr/>
          </p:nvSpPr>
          <p:spPr>
            <a:xfrm>
              <a:off x="1752600" y="6019800"/>
              <a:ext cx="304800" cy="3048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23" name="Shape 923"/>
            <p:cNvSpPr/>
            <p:nvPr/>
          </p:nvSpPr>
          <p:spPr>
            <a:xfrm>
              <a:off x="4826000" y="6057900"/>
              <a:ext cx="533400" cy="2286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24" name="Shape 924"/>
            <p:cNvSpPr/>
            <p:nvPr/>
          </p:nvSpPr>
          <p:spPr>
            <a:xfrm>
              <a:off x="6553200" y="6096000"/>
              <a:ext cx="838200" cy="1524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925" name="Shape 925"/>
          <p:cNvSpPr txBox="1"/>
          <p:nvPr/>
        </p:nvSpPr>
        <p:spPr>
          <a:xfrm>
            <a:off x="7543800" y="1565275"/>
            <a:ext cx="3365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/>
          </a:p>
        </p:txBody>
      </p:sp>
      <p:sp>
        <p:nvSpPr>
          <p:cNvPr id="926" name="Shape 926"/>
          <p:cNvSpPr txBox="1"/>
          <p:nvPr/>
        </p:nvSpPr>
        <p:spPr>
          <a:xfrm>
            <a:off x="7756525" y="2514600"/>
            <a:ext cx="3365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/>
          </a:p>
        </p:txBody>
      </p:sp>
      <p:sp>
        <p:nvSpPr>
          <p:cNvPr id="927" name="Shape 927"/>
          <p:cNvSpPr txBox="1"/>
          <p:nvPr/>
        </p:nvSpPr>
        <p:spPr>
          <a:xfrm>
            <a:off x="7756525" y="4232275"/>
            <a:ext cx="3365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/>
          </a:p>
        </p:txBody>
      </p:sp>
      <p:sp>
        <p:nvSpPr>
          <p:cNvPr id="928" name="Shape 928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28</a:t>
            </a:r>
            <a:endParaRPr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Shape 933"/>
          <p:cNvSpPr txBox="1">
            <a:spLocks noGrp="1"/>
          </p:cNvSpPr>
          <p:nvPr>
            <p:ph type="title"/>
          </p:nvPr>
        </p:nvSpPr>
        <p:spPr>
          <a:xfrm>
            <a:off x="1150937" y="617537"/>
            <a:ext cx="779303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8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What does this tell you? </a:t>
            </a:r>
            <a:br>
              <a:rPr lang="en-US" sz="48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endParaRPr/>
          </a:p>
        </p:txBody>
      </p:sp>
      <p:grpSp>
        <p:nvGrpSpPr>
          <p:cNvPr id="934" name="Shape 934"/>
          <p:cNvGrpSpPr/>
          <p:nvPr/>
        </p:nvGrpSpPr>
        <p:grpSpPr>
          <a:xfrm>
            <a:off x="1752600" y="4419600"/>
            <a:ext cx="3606800" cy="304800"/>
            <a:chOff x="1752600" y="4419600"/>
            <a:chExt cx="3606800" cy="304800"/>
          </a:xfrm>
        </p:grpSpPr>
        <p:sp>
          <p:nvSpPr>
            <p:cNvPr id="935" name="Shape 935"/>
            <p:cNvSpPr/>
            <p:nvPr/>
          </p:nvSpPr>
          <p:spPr>
            <a:xfrm>
              <a:off x="1752600" y="4419600"/>
              <a:ext cx="304800" cy="3048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36" name="Shape 936"/>
            <p:cNvSpPr/>
            <p:nvPr/>
          </p:nvSpPr>
          <p:spPr>
            <a:xfrm>
              <a:off x="4826000" y="4457700"/>
              <a:ext cx="533400" cy="2286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937" name="Shape 937"/>
          <p:cNvGrpSpPr/>
          <p:nvPr/>
        </p:nvGrpSpPr>
        <p:grpSpPr>
          <a:xfrm rot="-1440000">
            <a:off x="1828800" y="2895600"/>
            <a:ext cx="5638800" cy="304800"/>
            <a:chOff x="1752600" y="6019800"/>
            <a:chExt cx="5638800" cy="304800"/>
          </a:xfrm>
        </p:grpSpPr>
        <p:sp>
          <p:nvSpPr>
            <p:cNvPr id="938" name="Shape 938"/>
            <p:cNvSpPr/>
            <p:nvPr/>
          </p:nvSpPr>
          <p:spPr>
            <a:xfrm>
              <a:off x="3251200" y="6019800"/>
              <a:ext cx="381000" cy="3048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39" name="Shape 939"/>
            <p:cNvSpPr/>
            <p:nvPr/>
          </p:nvSpPr>
          <p:spPr>
            <a:xfrm>
              <a:off x="1752600" y="6019800"/>
              <a:ext cx="304800" cy="3048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40" name="Shape 940"/>
            <p:cNvSpPr/>
            <p:nvPr/>
          </p:nvSpPr>
          <p:spPr>
            <a:xfrm>
              <a:off x="4826000" y="6057900"/>
              <a:ext cx="533400" cy="2286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41" name="Shape 941"/>
            <p:cNvSpPr/>
            <p:nvPr/>
          </p:nvSpPr>
          <p:spPr>
            <a:xfrm>
              <a:off x="6553200" y="6096000"/>
              <a:ext cx="838200" cy="1524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942" name="Shape 942"/>
          <p:cNvGrpSpPr/>
          <p:nvPr/>
        </p:nvGrpSpPr>
        <p:grpSpPr>
          <a:xfrm>
            <a:off x="2143177" y="2726958"/>
            <a:ext cx="5441758" cy="1930715"/>
            <a:chOff x="2143177" y="2726958"/>
            <a:chExt cx="5441758" cy="1930715"/>
          </a:xfrm>
        </p:grpSpPr>
        <p:sp>
          <p:nvSpPr>
            <p:cNvPr id="943" name="Shape 943"/>
            <p:cNvSpPr/>
            <p:nvPr/>
          </p:nvSpPr>
          <p:spPr>
            <a:xfrm rot="-1080000">
              <a:off x="2182812" y="4313237"/>
              <a:ext cx="304800" cy="3048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44" name="Shape 944"/>
            <p:cNvSpPr/>
            <p:nvPr/>
          </p:nvSpPr>
          <p:spPr>
            <a:xfrm rot="-1080000">
              <a:off x="5105400" y="3384550"/>
              <a:ext cx="533400" cy="2286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45" name="Shape 945"/>
            <p:cNvSpPr/>
            <p:nvPr/>
          </p:nvSpPr>
          <p:spPr>
            <a:xfrm rot="-1080000">
              <a:off x="6743700" y="2852737"/>
              <a:ext cx="838200" cy="1524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946" name="Shape 946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29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Shape 951"/>
          <p:cNvSpPr txBox="1">
            <a:spLocks noGrp="1"/>
          </p:cNvSpPr>
          <p:nvPr>
            <p:ph type="title"/>
          </p:nvPr>
        </p:nvSpPr>
        <p:spPr>
          <a:xfrm>
            <a:off x="1150937" y="617537"/>
            <a:ext cx="779303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800" b="1" i="0" u="sng" strike="noStrike" cap="none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Cast off Pattern (2/2) </a:t>
            </a:r>
            <a:r>
              <a:rPr lang="en-US" sz="4800" b="1" i="0" u="sng" strike="noStrike" cap="none" dirty="0" smtClean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 Sequence?</a:t>
            </a:r>
            <a:endParaRPr dirty="0"/>
          </a:p>
        </p:txBody>
      </p:sp>
      <p:grpSp>
        <p:nvGrpSpPr>
          <p:cNvPr id="952" name="Shape 952"/>
          <p:cNvGrpSpPr/>
          <p:nvPr/>
        </p:nvGrpSpPr>
        <p:grpSpPr>
          <a:xfrm>
            <a:off x="1752600" y="4419600"/>
            <a:ext cx="3606800" cy="304800"/>
            <a:chOff x="1752600" y="4419600"/>
            <a:chExt cx="3606800" cy="304800"/>
          </a:xfrm>
        </p:grpSpPr>
        <p:sp>
          <p:nvSpPr>
            <p:cNvPr id="953" name="Shape 953"/>
            <p:cNvSpPr/>
            <p:nvPr/>
          </p:nvSpPr>
          <p:spPr>
            <a:xfrm>
              <a:off x="1752600" y="4419600"/>
              <a:ext cx="304800" cy="3048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54" name="Shape 954"/>
            <p:cNvSpPr/>
            <p:nvPr/>
          </p:nvSpPr>
          <p:spPr>
            <a:xfrm>
              <a:off x="4826000" y="4457700"/>
              <a:ext cx="533400" cy="2286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955" name="Shape 955"/>
          <p:cNvGrpSpPr/>
          <p:nvPr/>
        </p:nvGrpSpPr>
        <p:grpSpPr>
          <a:xfrm rot="-1440000">
            <a:off x="1828800" y="2895600"/>
            <a:ext cx="5638800" cy="304800"/>
            <a:chOff x="1752600" y="6019800"/>
            <a:chExt cx="5638800" cy="304800"/>
          </a:xfrm>
        </p:grpSpPr>
        <p:sp>
          <p:nvSpPr>
            <p:cNvPr id="956" name="Shape 956"/>
            <p:cNvSpPr/>
            <p:nvPr/>
          </p:nvSpPr>
          <p:spPr>
            <a:xfrm>
              <a:off x="3251200" y="6019800"/>
              <a:ext cx="381000" cy="3048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57" name="Shape 957"/>
            <p:cNvSpPr/>
            <p:nvPr/>
          </p:nvSpPr>
          <p:spPr>
            <a:xfrm>
              <a:off x="1752600" y="6019800"/>
              <a:ext cx="304800" cy="3048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58" name="Shape 958"/>
            <p:cNvSpPr/>
            <p:nvPr/>
          </p:nvSpPr>
          <p:spPr>
            <a:xfrm>
              <a:off x="4826000" y="6057900"/>
              <a:ext cx="533400" cy="2286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59" name="Shape 959"/>
            <p:cNvSpPr/>
            <p:nvPr/>
          </p:nvSpPr>
          <p:spPr>
            <a:xfrm>
              <a:off x="6553200" y="6096000"/>
              <a:ext cx="838200" cy="1524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960" name="Shape 960"/>
          <p:cNvGrpSpPr/>
          <p:nvPr/>
        </p:nvGrpSpPr>
        <p:grpSpPr>
          <a:xfrm>
            <a:off x="2143177" y="2726958"/>
            <a:ext cx="5441758" cy="1930715"/>
            <a:chOff x="2143177" y="2726958"/>
            <a:chExt cx="5441758" cy="1930715"/>
          </a:xfrm>
        </p:grpSpPr>
        <p:sp>
          <p:nvSpPr>
            <p:cNvPr id="961" name="Shape 961"/>
            <p:cNvSpPr/>
            <p:nvPr/>
          </p:nvSpPr>
          <p:spPr>
            <a:xfrm rot="-1080000">
              <a:off x="2182812" y="4313237"/>
              <a:ext cx="304800" cy="3048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62" name="Shape 962"/>
            <p:cNvSpPr/>
            <p:nvPr/>
          </p:nvSpPr>
          <p:spPr>
            <a:xfrm rot="-1080000">
              <a:off x="5105400" y="3384550"/>
              <a:ext cx="533400" cy="2286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63" name="Shape 963"/>
            <p:cNvSpPr/>
            <p:nvPr/>
          </p:nvSpPr>
          <p:spPr>
            <a:xfrm rot="-1080000">
              <a:off x="6743700" y="2852737"/>
              <a:ext cx="838200" cy="1524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964" name="Shape 964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29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Shape 969"/>
          <p:cNvSpPr txBox="1">
            <a:spLocks noGrp="1"/>
          </p:cNvSpPr>
          <p:nvPr>
            <p:ph type="title"/>
          </p:nvPr>
        </p:nvSpPr>
        <p:spPr>
          <a:xfrm>
            <a:off x="1150937" y="617537"/>
            <a:ext cx="779303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800" b="1" i="0" u="sng" strike="noStrike" cap="none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Cast off Pattern (2/2) </a:t>
            </a:r>
            <a:r>
              <a:rPr lang="en-US" sz="4800" b="1" i="0" u="sng" strike="noStrike" cap="none" dirty="0" smtClean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 Sequence?</a:t>
            </a:r>
            <a:endParaRPr dirty="0"/>
          </a:p>
        </p:txBody>
      </p:sp>
      <p:grpSp>
        <p:nvGrpSpPr>
          <p:cNvPr id="970" name="Shape 970"/>
          <p:cNvGrpSpPr/>
          <p:nvPr/>
        </p:nvGrpSpPr>
        <p:grpSpPr>
          <a:xfrm>
            <a:off x="1752600" y="4419600"/>
            <a:ext cx="3606800" cy="304800"/>
            <a:chOff x="1752600" y="4419600"/>
            <a:chExt cx="3606800" cy="304800"/>
          </a:xfrm>
        </p:grpSpPr>
        <p:sp>
          <p:nvSpPr>
            <p:cNvPr id="971" name="Shape 971"/>
            <p:cNvSpPr/>
            <p:nvPr/>
          </p:nvSpPr>
          <p:spPr>
            <a:xfrm>
              <a:off x="1752600" y="4419600"/>
              <a:ext cx="304800" cy="3048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72" name="Shape 972"/>
            <p:cNvSpPr/>
            <p:nvPr/>
          </p:nvSpPr>
          <p:spPr>
            <a:xfrm>
              <a:off x="4826000" y="4457700"/>
              <a:ext cx="533400" cy="2286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973" name="Shape 973"/>
          <p:cNvGrpSpPr/>
          <p:nvPr/>
        </p:nvGrpSpPr>
        <p:grpSpPr>
          <a:xfrm rot="-1440000">
            <a:off x="1828800" y="2895600"/>
            <a:ext cx="5638800" cy="304800"/>
            <a:chOff x="1752600" y="6019800"/>
            <a:chExt cx="5638800" cy="304800"/>
          </a:xfrm>
        </p:grpSpPr>
        <p:sp>
          <p:nvSpPr>
            <p:cNvPr id="974" name="Shape 974"/>
            <p:cNvSpPr/>
            <p:nvPr/>
          </p:nvSpPr>
          <p:spPr>
            <a:xfrm>
              <a:off x="3251200" y="6019800"/>
              <a:ext cx="381000" cy="3048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75" name="Shape 975"/>
            <p:cNvSpPr/>
            <p:nvPr/>
          </p:nvSpPr>
          <p:spPr>
            <a:xfrm>
              <a:off x="1752600" y="6019800"/>
              <a:ext cx="304800" cy="3048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76" name="Shape 976"/>
            <p:cNvSpPr/>
            <p:nvPr/>
          </p:nvSpPr>
          <p:spPr>
            <a:xfrm>
              <a:off x="4826000" y="6057900"/>
              <a:ext cx="533400" cy="2286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77" name="Shape 977"/>
            <p:cNvSpPr/>
            <p:nvPr/>
          </p:nvSpPr>
          <p:spPr>
            <a:xfrm>
              <a:off x="6553200" y="6096000"/>
              <a:ext cx="838200" cy="1524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978" name="Shape 978"/>
          <p:cNvGrpSpPr/>
          <p:nvPr/>
        </p:nvGrpSpPr>
        <p:grpSpPr>
          <a:xfrm>
            <a:off x="2143177" y="2726958"/>
            <a:ext cx="5441758" cy="1930715"/>
            <a:chOff x="2143177" y="2726958"/>
            <a:chExt cx="5441758" cy="1930715"/>
          </a:xfrm>
        </p:grpSpPr>
        <p:sp>
          <p:nvSpPr>
            <p:cNvPr id="979" name="Shape 979"/>
            <p:cNvSpPr/>
            <p:nvPr/>
          </p:nvSpPr>
          <p:spPr>
            <a:xfrm rot="-1080000">
              <a:off x="2182812" y="4313237"/>
              <a:ext cx="304800" cy="3048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80" name="Shape 980"/>
            <p:cNvSpPr/>
            <p:nvPr/>
          </p:nvSpPr>
          <p:spPr>
            <a:xfrm rot="-1080000">
              <a:off x="5105400" y="3384550"/>
              <a:ext cx="533400" cy="2286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81" name="Shape 981"/>
            <p:cNvSpPr/>
            <p:nvPr/>
          </p:nvSpPr>
          <p:spPr>
            <a:xfrm rot="-1080000">
              <a:off x="6743700" y="2852737"/>
              <a:ext cx="838200" cy="152400"/>
            </a:xfrm>
            <a:prstGeom prst="ellipse">
              <a:avLst/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982" name="Shape 982"/>
          <p:cNvSpPr txBox="1"/>
          <p:nvPr/>
        </p:nvSpPr>
        <p:spPr>
          <a:xfrm>
            <a:off x="7543800" y="1565275"/>
            <a:ext cx="1063625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0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(4 spots)</a:t>
            </a:r>
            <a:endParaRPr/>
          </a:p>
        </p:txBody>
      </p:sp>
      <p:sp>
        <p:nvSpPr>
          <p:cNvPr id="983" name="Shape 983"/>
          <p:cNvSpPr txBox="1"/>
          <p:nvPr/>
        </p:nvSpPr>
        <p:spPr>
          <a:xfrm>
            <a:off x="7756525" y="2514600"/>
            <a:ext cx="1063625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0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(3 spots)</a:t>
            </a:r>
            <a:endParaRPr/>
          </a:p>
        </p:txBody>
      </p:sp>
      <p:sp>
        <p:nvSpPr>
          <p:cNvPr id="984" name="Shape 984"/>
          <p:cNvSpPr txBox="1"/>
          <p:nvPr/>
        </p:nvSpPr>
        <p:spPr>
          <a:xfrm>
            <a:off x="7756525" y="4232275"/>
            <a:ext cx="1063625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0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(2 spots)</a:t>
            </a:r>
            <a:endParaRPr/>
          </a:p>
        </p:txBody>
      </p:sp>
      <p:sp>
        <p:nvSpPr>
          <p:cNvPr id="985" name="Shape 985"/>
          <p:cNvSpPr txBox="1"/>
          <p:nvPr/>
        </p:nvSpPr>
        <p:spPr>
          <a:xfrm>
            <a:off x="457200" y="5257800"/>
            <a:ext cx="8534400" cy="1552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If weapon does not pick up more blood, spatter from subsequent backswings becomes progressively less.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practice weapon picks up more blood with each successful blow.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86" name="Shape 986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</a:t>
            </a:r>
            <a:endParaRPr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Shape 991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Three overhead swings with hatchet</a:t>
            </a:r>
            <a:endParaRPr/>
          </a:p>
        </p:txBody>
      </p:sp>
      <p:pic>
        <p:nvPicPr>
          <p:cNvPr id="992" name="Shape 9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24000"/>
            <a:ext cx="9144000" cy="466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Shape 9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7025" y="5562600"/>
            <a:ext cx="727075" cy="11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Shape 994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31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Shape 999"/>
          <p:cNvSpPr txBox="1">
            <a:spLocks noGrp="1"/>
          </p:cNvSpPr>
          <p:nvPr>
            <p:ph type="title"/>
          </p:nvPr>
        </p:nvSpPr>
        <p:spPr>
          <a:xfrm>
            <a:off x="685800" y="-152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Cast-off &amp; medium velocity spatter</a:t>
            </a:r>
            <a:endParaRPr/>
          </a:p>
        </p:txBody>
      </p:sp>
      <p:pic>
        <p:nvPicPr>
          <p:cNvPr id="1000" name="Shape 10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Shape 1001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32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6" name="Shape 10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30275"/>
            <a:ext cx="9144000" cy="592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7" name="Shape 1007"/>
          <p:cNvSpPr txBox="1"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Cast-off &amp; medium velocity spatter 2</a:t>
            </a:r>
            <a:endParaRPr/>
          </a:p>
        </p:txBody>
      </p:sp>
      <p:sp>
        <p:nvSpPr>
          <p:cNvPr id="1008" name="Shape 1008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33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Shape 1013"/>
          <p:cNvSpPr txBox="1">
            <a:spLocks noGrp="1"/>
          </p:cNvSpPr>
          <p:nvPr>
            <p:ph type="title"/>
          </p:nvPr>
        </p:nvSpPr>
        <p:spPr>
          <a:xfrm>
            <a:off x="-76200" y="609600"/>
            <a:ext cx="6324600" cy="62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000" b="1" i="0" u="sng" strike="noStrike" cap="none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Cast-off </a:t>
            </a:r>
            <a:r>
              <a:rPr lang="en-US" sz="4000" b="1" i="0" u="sng" strike="noStrike" cap="none" dirty="0" smtClean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Pattern. </a:t>
            </a:r>
            <a:endParaRPr sz="3600" dirty="0"/>
          </a:p>
        </p:txBody>
      </p:sp>
      <p:sp>
        <p:nvSpPr>
          <p:cNvPr id="1014" name="Shape 1014"/>
          <p:cNvSpPr/>
          <p:nvPr/>
        </p:nvSpPr>
        <p:spPr>
          <a:xfrm rot="10800000" flipH="1">
            <a:off x="0" y="3962400"/>
            <a:ext cx="1981200" cy="1752600"/>
          </a:xfrm>
          <a:prstGeom prst="rtTriangle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15" name="Shape 1015"/>
          <p:cNvSpPr/>
          <p:nvPr/>
        </p:nvSpPr>
        <p:spPr>
          <a:xfrm>
            <a:off x="0" y="5562600"/>
            <a:ext cx="1371600" cy="1295400"/>
          </a:xfrm>
          <a:prstGeom prst="rtTriangle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016" name="Shape 1016"/>
          <p:cNvGrpSpPr/>
          <p:nvPr/>
        </p:nvGrpSpPr>
        <p:grpSpPr>
          <a:xfrm>
            <a:off x="-15306" y="3480106"/>
            <a:ext cx="3641603" cy="3377894"/>
            <a:chOff x="-15306" y="3480106"/>
            <a:chExt cx="3641603" cy="3377894"/>
          </a:xfrm>
        </p:grpSpPr>
        <p:sp>
          <p:nvSpPr>
            <p:cNvPr id="1017" name="Shape 1017"/>
            <p:cNvSpPr/>
            <p:nvPr/>
          </p:nvSpPr>
          <p:spPr>
            <a:xfrm rot="10800000">
              <a:off x="2133600" y="3962400"/>
              <a:ext cx="1066800" cy="1066800"/>
            </a:xfrm>
            <a:prstGeom prst="rtTriangle">
              <a:avLst/>
            </a:pr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18" name="Shape 1018"/>
            <p:cNvSpPr/>
            <p:nvPr/>
          </p:nvSpPr>
          <p:spPr>
            <a:xfrm rot="2580000">
              <a:off x="1981200" y="4724400"/>
              <a:ext cx="1600200" cy="7620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19" name="Shape 1019"/>
            <p:cNvSpPr/>
            <p:nvPr/>
          </p:nvSpPr>
          <p:spPr>
            <a:xfrm flipH="1">
              <a:off x="1066800" y="4800600"/>
              <a:ext cx="2514600" cy="2057400"/>
            </a:xfrm>
            <a:prstGeom prst="rtTriangle">
              <a:avLst/>
            </a:pr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20" name="Shape 1020"/>
            <p:cNvSpPr/>
            <p:nvPr/>
          </p:nvSpPr>
          <p:spPr>
            <a:xfrm rot="-2520000">
              <a:off x="1066800" y="3886200"/>
              <a:ext cx="1447800" cy="6096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21" name="Shape 1021"/>
            <p:cNvSpPr/>
            <p:nvPr/>
          </p:nvSpPr>
          <p:spPr>
            <a:xfrm rot="960000">
              <a:off x="1981200" y="3962400"/>
              <a:ext cx="609600" cy="3048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22" name="Shape 1022"/>
            <p:cNvSpPr/>
            <p:nvPr/>
          </p:nvSpPr>
          <p:spPr>
            <a:xfrm rot="8520000" flipH="1">
              <a:off x="76200" y="5334000"/>
              <a:ext cx="685800" cy="533400"/>
            </a:xfrm>
            <a:prstGeom prst="rtTriangle">
              <a:avLst/>
            </a:pr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023" name="Shape 1023"/>
          <p:cNvGrpSpPr/>
          <p:nvPr/>
        </p:nvGrpSpPr>
        <p:grpSpPr>
          <a:xfrm rot="-1020000">
            <a:off x="2300697" y="1193617"/>
            <a:ext cx="6371406" cy="3022967"/>
            <a:chOff x="1157697" y="2489017"/>
            <a:chExt cx="6371406" cy="3022967"/>
          </a:xfrm>
        </p:grpSpPr>
        <p:grpSp>
          <p:nvGrpSpPr>
            <p:cNvPr id="1024" name="Shape 1024"/>
            <p:cNvGrpSpPr/>
            <p:nvPr/>
          </p:nvGrpSpPr>
          <p:grpSpPr>
            <a:xfrm rot="-1080000">
              <a:off x="1447800" y="4038600"/>
              <a:ext cx="5638800" cy="304800"/>
              <a:chOff x="1752600" y="6019800"/>
              <a:chExt cx="5638800" cy="304800"/>
            </a:xfrm>
          </p:grpSpPr>
          <p:sp>
            <p:nvSpPr>
              <p:cNvPr id="1025" name="Shape 1025"/>
              <p:cNvSpPr/>
              <p:nvPr/>
            </p:nvSpPr>
            <p:spPr>
              <a:xfrm>
                <a:off x="3251200" y="6019800"/>
                <a:ext cx="381000" cy="3048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26" name="Shape 1026"/>
              <p:cNvSpPr/>
              <p:nvPr/>
            </p:nvSpPr>
            <p:spPr>
              <a:xfrm>
                <a:off x="1752600" y="6019800"/>
                <a:ext cx="304800" cy="3048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27" name="Shape 1027"/>
              <p:cNvSpPr/>
              <p:nvPr/>
            </p:nvSpPr>
            <p:spPr>
              <a:xfrm>
                <a:off x="4826000" y="6057900"/>
                <a:ext cx="533400" cy="2286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28" name="Shape 1028"/>
              <p:cNvSpPr/>
              <p:nvPr/>
            </p:nvSpPr>
            <p:spPr>
              <a:xfrm>
                <a:off x="6553200" y="6096000"/>
                <a:ext cx="838200" cy="1524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1029" name="Shape 1029"/>
            <p:cNvGrpSpPr/>
            <p:nvPr/>
          </p:nvGrpSpPr>
          <p:grpSpPr>
            <a:xfrm rot="-1080000">
              <a:off x="1981200" y="4343400"/>
              <a:ext cx="5638800" cy="304800"/>
              <a:chOff x="1752600" y="6019800"/>
              <a:chExt cx="5638800" cy="304800"/>
            </a:xfrm>
          </p:grpSpPr>
          <p:sp>
            <p:nvSpPr>
              <p:cNvPr id="1030" name="Shape 1030"/>
              <p:cNvSpPr/>
              <p:nvPr/>
            </p:nvSpPr>
            <p:spPr>
              <a:xfrm>
                <a:off x="3251200" y="6019800"/>
                <a:ext cx="381000" cy="3048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31" name="Shape 1031"/>
              <p:cNvSpPr/>
              <p:nvPr/>
            </p:nvSpPr>
            <p:spPr>
              <a:xfrm>
                <a:off x="1752600" y="6019800"/>
                <a:ext cx="304800" cy="3048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32" name="Shape 1032"/>
              <p:cNvSpPr/>
              <p:nvPr/>
            </p:nvSpPr>
            <p:spPr>
              <a:xfrm>
                <a:off x="4826000" y="6057900"/>
                <a:ext cx="533400" cy="2286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33" name="Shape 1033"/>
              <p:cNvSpPr/>
              <p:nvPr/>
            </p:nvSpPr>
            <p:spPr>
              <a:xfrm>
                <a:off x="6553200" y="6096000"/>
                <a:ext cx="838200" cy="1524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1034" name="Shape 1034"/>
            <p:cNvGrpSpPr/>
            <p:nvPr/>
          </p:nvGrpSpPr>
          <p:grpSpPr>
            <a:xfrm rot="-1080000">
              <a:off x="1600200" y="3581400"/>
              <a:ext cx="5638800" cy="304800"/>
              <a:chOff x="1752600" y="6019800"/>
              <a:chExt cx="5638800" cy="304800"/>
            </a:xfrm>
          </p:grpSpPr>
          <p:sp>
            <p:nvSpPr>
              <p:cNvPr id="1035" name="Shape 1035"/>
              <p:cNvSpPr/>
              <p:nvPr/>
            </p:nvSpPr>
            <p:spPr>
              <a:xfrm>
                <a:off x="3251200" y="6019800"/>
                <a:ext cx="381000" cy="3048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36" name="Shape 1036"/>
              <p:cNvSpPr/>
              <p:nvPr/>
            </p:nvSpPr>
            <p:spPr>
              <a:xfrm>
                <a:off x="1752600" y="6019800"/>
                <a:ext cx="304800" cy="3048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37" name="Shape 1037"/>
              <p:cNvSpPr/>
              <p:nvPr/>
            </p:nvSpPr>
            <p:spPr>
              <a:xfrm>
                <a:off x="4826000" y="6057900"/>
                <a:ext cx="533400" cy="2286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38" name="Shape 1038"/>
              <p:cNvSpPr/>
              <p:nvPr/>
            </p:nvSpPr>
            <p:spPr>
              <a:xfrm>
                <a:off x="6553200" y="6096000"/>
                <a:ext cx="838200" cy="1524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1039" name="Shape 1039"/>
            <p:cNvGrpSpPr/>
            <p:nvPr/>
          </p:nvGrpSpPr>
          <p:grpSpPr>
            <a:xfrm rot="-1080000">
              <a:off x="1066800" y="3352800"/>
              <a:ext cx="5638800" cy="304800"/>
              <a:chOff x="1752600" y="6019800"/>
              <a:chExt cx="5638800" cy="304800"/>
            </a:xfrm>
          </p:grpSpPr>
          <p:sp>
            <p:nvSpPr>
              <p:cNvPr id="1040" name="Shape 1040"/>
              <p:cNvSpPr/>
              <p:nvPr/>
            </p:nvSpPr>
            <p:spPr>
              <a:xfrm>
                <a:off x="3251200" y="6019800"/>
                <a:ext cx="381000" cy="3048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41" name="Shape 1041"/>
              <p:cNvSpPr/>
              <p:nvPr/>
            </p:nvSpPr>
            <p:spPr>
              <a:xfrm>
                <a:off x="1752600" y="6019800"/>
                <a:ext cx="304800" cy="3048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42" name="Shape 1042"/>
              <p:cNvSpPr/>
              <p:nvPr/>
            </p:nvSpPr>
            <p:spPr>
              <a:xfrm>
                <a:off x="4826000" y="6057900"/>
                <a:ext cx="533400" cy="2286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43" name="Shape 1043"/>
              <p:cNvSpPr/>
              <p:nvPr/>
            </p:nvSpPr>
            <p:spPr>
              <a:xfrm>
                <a:off x="6553200" y="6096000"/>
                <a:ext cx="838200" cy="1524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1044" name="Shape 1044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34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2971800" y="381000"/>
            <a:ext cx="3505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Crime Scene </a:t>
            </a:r>
            <a:br>
              <a:rPr lang="en-US" sz="40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40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pictures</a:t>
            </a:r>
            <a:endParaRPr/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905000" cy="337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9000" y="0"/>
            <a:ext cx="1905000" cy="27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895600"/>
            <a:ext cx="4762500" cy="36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95875" y="2971800"/>
            <a:ext cx="4048125" cy="353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Shape 1049"/>
          <p:cNvSpPr txBox="1">
            <a:spLocks noGrp="1"/>
          </p:cNvSpPr>
          <p:nvPr>
            <p:ph type="title"/>
          </p:nvPr>
        </p:nvSpPr>
        <p:spPr>
          <a:xfrm>
            <a:off x="-76200" y="609600"/>
            <a:ext cx="6553200" cy="681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3600" b="1" i="0" u="sng" strike="noStrike" cap="none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Cast-off </a:t>
            </a:r>
            <a:r>
              <a:rPr lang="en-US" sz="3600" b="1" i="0" u="sng" strike="noStrike" cap="none" dirty="0" smtClean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Pattern from hand</a:t>
            </a:r>
            <a:endParaRPr sz="3200" dirty="0"/>
          </a:p>
        </p:txBody>
      </p:sp>
      <p:grpSp>
        <p:nvGrpSpPr>
          <p:cNvPr id="1050" name="Shape 1050"/>
          <p:cNvGrpSpPr/>
          <p:nvPr/>
        </p:nvGrpSpPr>
        <p:grpSpPr>
          <a:xfrm rot="-1320000">
            <a:off x="2148297" y="1117417"/>
            <a:ext cx="6371406" cy="3022967"/>
            <a:chOff x="1157697" y="2489017"/>
            <a:chExt cx="6371406" cy="3022967"/>
          </a:xfrm>
        </p:grpSpPr>
        <p:grpSp>
          <p:nvGrpSpPr>
            <p:cNvPr id="1051" name="Shape 1051"/>
            <p:cNvGrpSpPr/>
            <p:nvPr/>
          </p:nvGrpSpPr>
          <p:grpSpPr>
            <a:xfrm rot="-1080000">
              <a:off x="1447800" y="4038600"/>
              <a:ext cx="5638800" cy="304800"/>
              <a:chOff x="1752600" y="6019800"/>
              <a:chExt cx="5638800" cy="304800"/>
            </a:xfrm>
          </p:grpSpPr>
          <p:sp>
            <p:nvSpPr>
              <p:cNvPr id="1052" name="Shape 1052"/>
              <p:cNvSpPr/>
              <p:nvPr/>
            </p:nvSpPr>
            <p:spPr>
              <a:xfrm>
                <a:off x="3251200" y="6019800"/>
                <a:ext cx="381000" cy="3048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53" name="Shape 1053"/>
              <p:cNvSpPr/>
              <p:nvPr/>
            </p:nvSpPr>
            <p:spPr>
              <a:xfrm>
                <a:off x="1752600" y="6019800"/>
                <a:ext cx="304800" cy="3048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54" name="Shape 1054"/>
              <p:cNvSpPr/>
              <p:nvPr/>
            </p:nvSpPr>
            <p:spPr>
              <a:xfrm>
                <a:off x="4826000" y="6057900"/>
                <a:ext cx="533400" cy="2286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55" name="Shape 1055"/>
              <p:cNvSpPr/>
              <p:nvPr/>
            </p:nvSpPr>
            <p:spPr>
              <a:xfrm>
                <a:off x="6553200" y="6096000"/>
                <a:ext cx="838200" cy="1524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1056" name="Shape 1056"/>
            <p:cNvGrpSpPr/>
            <p:nvPr/>
          </p:nvGrpSpPr>
          <p:grpSpPr>
            <a:xfrm rot="-1080000">
              <a:off x="1981200" y="4343400"/>
              <a:ext cx="5638800" cy="304800"/>
              <a:chOff x="1752600" y="6019800"/>
              <a:chExt cx="5638800" cy="304800"/>
            </a:xfrm>
          </p:grpSpPr>
          <p:sp>
            <p:nvSpPr>
              <p:cNvPr id="1057" name="Shape 1057"/>
              <p:cNvSpPr/>
              <p:nvPr/>
            </p:nvSpPr>
            <p:spPr>
              <a:xfrm>
                <a:off x="3251200" y="6019800"/>
                <a:ext cx="381000" cy="3048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58" name="Shape 1058"/>
              <p:cNvSpPr/>
              <p:nvPr/>
            </p:nvSpPr>
            <p:spPr>
              <a:xfrm>
                <a:off x="1752600" y="6019800"/>
                <a:ext cx="304800" cy="3048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59" name="Shape 1059"/>
              <p:cNvSpPr/>
              <p:nvPr/>
            </p:nvSpPr>
            <p:spPr>
              <a:xfrm>
                <a:off x="4826000" y="6057900"/>
                <a:ext cx="533400" cy="2286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60" name="Shape 1060"/>
              <p:cNvSpPr/>
              <p:nvPr/>
            </p:nvSpPr>
            <p:spPr>
              <a:xfrm>
                <a:off x="6553200" y="6096000"/>
                <a:ext cx="838200" cy="1524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1061" name="Shape 1061"/>
            <p:cNvGrpSpPr/>
            <p:nvPr/>
          </p:nvGrpSpPr>
          <p:grpSpPr>
            <a:xfrm rot="-1080000">
              <a:off x="1600200" y="3581400"/>
              <a:ext cx="5638800" cy="304800"/>
              <a:chOff x="1752600" y="6019800"/>
              <a:chExt cx="5638800" cy="304800"/>
            </a:xfrm>
          </p:grpSpPr>
          <p:sp>
            <p:nvSpPr>
              <p:cNvPr id="1062" name="Shape 1062"/>
              <p:cNvSpPr/>
              <p:nvPr/>
            </p:nvSpPr>
            <p:spPr>
              <a:xfrm>
                <a:off x="3251200" y="6019800"/>
                <a:ext cx="381000" cy="3048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63" name="Shape 1063"/>
              <p:cNvSpPr/>
              <p:nvPr/>
            </p:nvSpPr>
            <p:spPr>
              <a:xfrm>
                <a:off x="1752600" y="6019800"/>
                <a:ext cx="304800" cy="3048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64" name="Shape 1064"/>
              <p:cNvSpPr/>
              <p:nvPr/>
            </p:nvSpPr>
            <p:spPr>
              <a:xfrm>
                <a:off x="4826000" y="6057900"/>
                <a:ext cx="533400" cy="2286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65" name="Shape 1065"/>
              <p:cNvSpPr/>
              <p:nvPr/>
            </p:nvSpPr>
            <p:spPr>
              <a:xfrm>
                <a:off x="6553200" y="6096000"/>
                <a:ext cx="838200" cy="1524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1066" name="Shape 1066"/>
            <p:cNvGrpSpPr/>
            <p:nvPr/>
          </p:nvGrpSpPr>
          <p:grpSpPr>
            <a:xfrm rot="-1080000">
              <a:off x="1066800" y="3352800"/>
              <a:ext cx="5638800" cy="304800"/>
              <a:chOff x="1752600" y="6019800"/>
              <a:chExt cx="5638800" cy="304800"/>
            </a:xfrm>
          </p:grpSpPr>
          <p:sp>
            <p:nvSpPr>
              <p:cNvPr id="1067" name="Shape 1067"/>
              <p:cNvSpPr/>
              <p:nvPr/>
            </p:nvSpPr>
            <p:spPr>
              <a:xfrm>
                <a:off x="3251200" y="6019800"/>
                <a:ext cx="381000" cy="3048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68" name="Shape 1068"/>
              <p:cNvSpPr/>
              <p:nvPr/>
            </p:nvSpPr>
            <p:spPr>
              <a:xfrm>
                <a:off x="1752600" y="6019800"/>
                <a:ext cx="304800" cy="3048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69" name="Shape 1069"/>
              <p:cNvSpPr/>
              <p:nvPr/>
            </p:nvSpPr>
            <p:spPr>
              <a:xfrm>
                <a:off x="4826000" y="6057900"/>
                <a:ext cx="533400" cy="2286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70" name="Shape 1070"/>
              <p:cNvSpPr/>
              <p:nvPr/>
            </p:nvSpPr>
            <p:spPr>
              <a:xfrm>
                <a:off x="6553200" y="6096000"/>
                <a:ext cx="838200" cy="152400"/>
              </a:xfrm>
              <a:prstGeom prst="ellipse">
                <a:avLst/>
              </a:prstGeom>
              <a:solidFill>
                <a:srgbClr val="FF0000"/>
              </a:solidFill>
              <a:ln w="127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1071" name="Shape 1071"/>
          <p:cNvSpPr/>
          <p:nvPr/>
        </p:nvSpPr>
        <p:spPr>
          <a:xfrm rot="2880000">
            <a:off x="2438400" y="4876800"/>
            <a:ext cx="76200" cy="990600"/>
          </a:xfrm>
          <a:prstGeom prst="ellipse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072" name="Shape 1072"/>
          <p:cNvGrpSpPr/>
          <p:nvPr/>
        </p:nvGrpSpPr>
        <p:grpSpPr>
          <a:xfrm>
            <a:off x="-285334" y="3962400"/>
            <a:ext cx="3628952" cy="3424040"/>
            <a:chOff x="-505997" y="3962400"/>
            <a:chExt cx="3628952" cy="3424040"/>
          </a:xfrm>
        </p:grpSpPr>
        <p:grpSp>
          <p:nvGrpSpPr>
            <p:cNvPr id="1073" name="Shape 1073"/>
            <p:cNvGrpSpPr/>
            <p:nvPr/>
          </p:nvGrpSpPr>
          <p:grpSpPr>
            <a:xfrm>
              <a:off x="0" y="3962400"/>
              <a:ext cx="2260473" cy="2895600"/>
              <a:chOff x="0" y="3962400"/>
              <a:chExt cx="2260473" cy="2895600"/>
            </a:xfrm>
          </p:grpSpPr>
          <p:sp>
            <p:nvSpPr>
              <p:cNvPr id="1074" name="Shape 1074"/>
              <p:cNvSpPr/>
              <p:nvPr/>
            </p:nvSpPr>
            <p:spPr>
              <a:xfrm rot="10800000" flipH="1">
                <a:off x="0" y="3962400"/>
                <a:ext cx="1981200" cy="1752600"/>
              </a:xfrm>
              <a:prstGeom prst="rtTriangle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75" name="Shape 1075"/>
              <p:cNvSpPr/>
              <p:nvPr/>
            </p:nvSpPr>
            <p:spPr>
              <a:xfrm>
                <a:off x="0" y="5562600"/>
                <a:ext cx="1371600" cy="1295400"/>
              </a:xfrm>
              <a:prstGeom prst="rtTriangle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76" name="Shape 1076"/>
              <p:cNvSpPr/>
              <p:nvPr/>
            </p:nvSpPr>
            <p:spPr>
              <a:xfrm rot="2880000">
                <a:off x="1219200" y="4572000"/>
                <a:ext cx="76200" cy="990600"/>
              </a:xfrm>
              <a:prstGeom prst="ellipse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77" name="Shape 1077"/>
              <p:cNvSpPr/>
              <p:nvPr/>
            </p:nvSpPr>
            <p:spPr>
              <a:xfrm rot="2880000">
                <a:off x="1828800" y="4419600"/>
                <a:ext cx="76200" cy="990600"/>
              </a:xfrm>
              <a:prstGeom prst="ellipse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78" name="Shape 1078"/>
              <p:cNvSpPr/>
              <p:nvPr/>
            </p:nvSpPr>
            <p:spPr>
              <a:xfrm rot="2880000">
                <a:off x="762000" y="4495800"/>
                <a:ext cx="76200" cy="990600"/>
              </a:xfrm>
              <a:prstGeom prst="ellipse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1079" name="Shape 1079"/>
            <p:cNvGrpSpPr/>
            <p:nvPr/>
          </p:nvGrpSpPr>
          <p:grpSpPr>
            <a:xfrm rot="-300000">
              <a:off x="-381836" y="4248044"/>
              <a:ext cx="3380630" cy="2996777"/>
              <a:chOff x="2705100" y="3251942"/>
              <a:chExt cx="3336329" cy="2958357"/>
            </a:xfrm>
          </p:grpSpPr>
          <p:grpSp>
            <p:nvGrpSpPr>
              <p:cNvPr id="1080" name="Shape 1080"/>
              <p:cNvGrpSpPr/>
              <p:nvPr/>
            </p:nvGrpSpPr>
            <p:grpSpPr>
              <a:xfrm>
                <a:off x="2912442" y="3251942"/>
                <a:ext cx="3128987" cy="2640115"/>
                <a:chOff x="2912442" y="3251942"/>
                <a:chExt cx="3128987" cy="2640115"/>
              </a:xfrm>
            </p:grpSpPr>
            <p:sp>
              <p:nvSpPr>
                <p:cNvPr id="1081" name="Shape 1081"/>
                <p:cNvSpPr/>
                <p:nvPr/>
              </p:nvSpPr>
              <p:spPr>
                <a:xfrm rot="-2220000">
                  <a:off x="3429000" y="3886200"/>
                  <a:ext cx="2209800" cy="304800"/>
                </a:xfrm>
                <a:prstGeom prst="ellipse">
                  <a:avLst/>
                </a:prstGeom>
                <a:solidFill>
                  <a:srgbClr val="000000"/>
                </a:solidFill>
                <a:ln w="12700" cap="sq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1082" name="Shape 1082"/>
                <p:cNvSpPr/>
                <p:nvPr/>
              </p:nvSpPr>
              <p:spPr>
                <a:xfrm rot="-2220000">
                  <a:off x="3886200" y="4495800"/>
                  <a:ext cx="2209800" cy="304800"/>
                </a:xfrm>
                <a:prstGeom prst="ellipse">
                  <a:avLst/>
                </a:prstGeom>
                <a:solidFill>
                  <a:srgbClr val="000000"/>
                </a:solidFill>
                <a:ln w="12700" cap="sq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1083" name="Shape 1083"/>
                <p:cNvSpPr/>
                <p:nvPr/>
              </p:nvSpPr>
              <p:spPr>
                <a:xfrm rot="-2220000">
                  <a:off x="3886200" y="4038600"/>
                  <a:ext cx="2209800" cy="304800"/>
                </a:xfrm>
                <a:prstGeom prst="ellipse">
                  <a:avLst/>
                </a:prstGeom>
                <a:solidFill>
                  <a:srgbClr val="000000"/>
                </a:solidFill>
                <a:ln w="12700" cap="sq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1084" name="Shape 1084"/>
                <p:cNvSpPr/>
                <p:nvPr/>
              </p:nvSpPr>
              <p:spPr>
                <a:xfrm rot="-2220000">
                  <a:off x="3962400" y="4953000"/>
                  <a:ext cx="2209800" cy="304800"/>
                </a:xfrm>
                <a:prstGeom prst="ellipse">
                  <a:avLst/>
                </a:prstGeom>
                <a:solidFill>
                  <a:srgbClr val="000000"/>
                </a:solidFill>
                <a:ln w="12700" cap="sq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1085" name="Shape 1085"/>
                <p:cNvSpPr/>
                <p:nvPr/>
              </p:nvSpPr>
              <p:spPr>
                <a:xfrm rot="-3660000">
                  <a:off x="2476500" y="4229100"/>
                  <a:ext cx="2209800" cy="304800"/>
                </a:xfrm>
                <a:prstGeom prst="ellipse">
                  <a:avLst/>
                </a:prstGeom>
                <a:solidFill>
                  <a:srgbClr val="000000"/>
                </a:solidFill>
                <a:ln w="12700" cap="sq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sp>
            <p:nvSpPr>
              <p:cNvPr id="1086" name="Shape 1086"/>
              <p:cNvSpPr/>
              <p:nvPr/>
            </p:nvSpPr>
            <p:spPr>
              <a:xfrm>
                <a:off x="2705100" y="4173537"/>
                <a:ext cx="2420937" cy="20367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4596" y="95307"/>
                    </a:moveTo>
                    <a:cubicBezTo>
                      <a:pt x="72629" y="96056"/>
                      <a:pt x="69560" y="97178"/>
                      <a:pt x="67986" y="98674"/>
                    </a:cubicBezTo>
                    <a:cubicBezTo>
                      <a:pt x="67121" y="99516"/>
                      <a:pt x="66963" y="101200"/>
                      <a:pt x="66098" y="102042"/>
                    </a:cubicBezTo>
                    <a:cubicBezTo>
                      <a:pt x="65232" y="102883"/>
                      <a:pt x="58937" y="105970"/>
                      <a:pt x="57600" y="106531"/>
                    </a:cubicBezTo>
                    <a:cubicBezTo>
                      <a:pt x="57206" y="106905"/>
                      <a:pt x="52091" y="111582"/>
                      <a:pt x="50990" y="112143"/>
                    </a:cubicBezTo>
                    <a:cubicBezTo>
                      <a:pt x="46977" y="114201"/>
                      <a:pt x="40760" y="115416"/>
                      <a:pt x="36826" y="116632"/>
                    </a:cubicBezTo>
                    <a:cubicBezTo>
                      <a:pt x="35409" y="117007"/>
                      <a:pt x="30216" y="117755"/>
                      <a:pt x="30216" y="120000"/>
                    </a:cubicBezTo>
                    <a:cubicBezTo>
                      <a:pt x="26911" y="117100"/>
                      <a:pt x="25495" y="113639"/>
                      <a:pt x="21718" y="112143"/>
                    </a:cubicBezTo>
                    <a:cubicBezTo>
                      <a:pt x="17704" y="104941"/>
                      <a:pt x="10544" y="102135"/>
                      <a:pt x="4721" y="97552"/>
                    </a:cubicBezTo>
                    <a:cubicBezTo>
                      <a:pt x="4091" y="96430"/>
                      <a:pt x="3698" y="95027"/>
                      <a:pt x="2832" y="94185"/>
                    </a:cubicBezTo>
                    <a:cubicBezTo>
                      <a:pt x="2045" y="93437"/>
                      <a:pt x="0" y="93063"/>
                      <a:pt x="0" y="93063"/>
                    </a:cubicBezTo>
                    <a:cubicBezTo>
                      <a:pt x="2439" y="88667"/>
                      <a:pt x="1888" y="87077"/>
                      <a:pt x="5665" y="84084"/>
                    </a:cubicBezTo>
                    <a:cubicBezTo>
                      <a:pt x="7239" y="78565"/>
                      <a:pt x="9285" y="74824"/>
                      <a:pt x="13219" y="71738"/>
                    </a:cubicBezTo>
                    <a:cubicBezTo>
                      <a:pt x="14400" y="67622"/>
                      <a:pt x="13298" y="68932"/>
                      <a:pt x="16052" y="67248"/>
                    </a:cubicBezTo>
                    <a:cubicBezTo>
                      <a:pt x="18885" y="63133"/>
                      <a:pt x="22190" y="59392"/>
                      <a:pt x="24550" y="54902"/>
                    </a:cubicBezTo>
                    <a:cubicBezTo>
                      <a:pt x="25416" y="53312"/>
                      <a:pt x="25101" y="51161"/>
                      <a:pt x="25495" y="49290"/>
                    </a:cubicBezTo>
                    <a:cubicBezTo>
                      <a:pt x="27068" y="42462"/>
                      <a:pt x="28406" y="36664"/>
                      <a:pt x="32104" y="31332"/>
                    </a:cubicBezTo>
                    <a:cubicBezTo>
                      <a:pt x="32813" y="30303"/>
                      <a:pt x="32891" y="28246"/>
                      <a:pt x="33993" y="27965"/>
                    </a:cubicBezTo>
                    <a:cubicBezTo>
                      <a:pt x="39501" y="26282"/>
                      <a:pt x="45324" y="26469"/>
                      <a:pt x="50990" y="25720"/>
                    </a:cubicBezTo>
                    <a:cubicBezTo>
                      <a:pt x="51934" y="24972"/>
                      <a:pt x="53036" y="24411"/>
                      <a:pt x="53822" y="23476"/>
                    </a:cubicBezTo>
                    <a:cubicBezTo>
                      <a:pt x="54609" y="22540"/>
                      <a:pt x="54845" y="20950"/>
                      <a:pt x="55711" y="20109"/>
                    </a:cubicBezTo>
                    <a:cubicBezTo>
                      <a:pt x="56498" y="19360"/>
                      <a:pt x="57678" y="19547"/>
                      <a:pt x="58544" y="18986"/>
                    </a:cubicBezTo>
                    <a:cubicBezTo>
                      <a:pt x="61770" y="17022"/>
                      <a:pt x="64445" y="14777"/>
                      <a:pt x="67986" y="13374"/>
                    </a:cubicBezTo>
                    <a:cubicBezTo>
                      <a:pt x="76249" y="14403"/>
                      <a:pt x="80262" y="14871"/>
                      <a:pt x="86872" y="20109"/>
                    </a:cubicBezTo>
                    <a:cubicBezTo>
                      <a:pt x="87501" y="21231"/>
                      <a:pt x="87973" y="22540"/>
                      <a:pt x="88760" y="23476"/>
                    </a:cubicBezTo>
                    <a:cubicBezTo>
                      <a:pt x="89547" y="24411"/>
                      <a:pt x="92380" y="26656"/>
                      <a:pt x="91593" y="25720"/>
                    </a:cubicBezTo>
                    <a:cubicBezTo>
                      <a:pt x="88681" y="22260"/>
                      <a:pt x="85534" y="21231"/>
                      <a:pt x="82150" y="18986"/>
                    </a:cubicBezTo>
                    <a:cubicBezTo>
                      <a:pt x="75068" y="14310"/>
                      <a:pt x="78924" y="14497"/>
                      <a:pt x="75540" y="14497"/>
                    </a:cubicBezTo>
                    <a:cubicBezTo>
                      <a:pt x="77429" y="10007"/>
                      <a:pt x="78373" y="4770"/>
                      <a:pt x="81206" y="1028"/>
                    </a:cubicBezTo>
                    <a:cubicBezTo>
                      <a:pt x="81993" y="0"/>
                      <a:pt x="82937" y="2805"/>
                      <a:pt x="84039" y="3273"/>
                    </a:cubicBezTo>
                    <a:cubicBezTo>
                      <a:pt x="85534" y="3928"/>
                      <a:pt x="87186" y="3928"/>
                      <a:pt x="88760" y="4395"/>
                    </a:cubicBezTo>
                    <a:cubicBezTo>
                      <a:pt x="93403" y="5798"/>
                      <a:pt x="94662" y="8417"/>
                      <a:pt x="98203" y="11130"/>
                    </a:cubicBezTo>
                    <a:cubicBezTo>
                      <a:pt x="100563" y="12907"/>
                      <a:pt x="103475" y="13655"/>
                      <a:pt x="105757" y="15619"/>
                    </a:cubicBezTo>
                    <a:cubicBezTo>
                      <a:pt x="107960" y="17490"/>
                      <a:pt x="109534" y="20109"/>
                      <a:pt x="111422" y="22353"/>
                    </a:cubicBezTo>
                    <a:cubicBezTo>
                      <a:pt x="112367" y="23476"/>
                      <a:pt x="114255" y="25720"/>
                      <a:pt x="114255" y="25720"/>
                    </a:cubicBezTo>
                    <a:cubicBezTo>
                      <a:pt x="114570" y="26843"/>
                      <a:pt x="114727" y="28059"/>
                      <a:pt x="115200" y="29088"/>
                    </a:cubicBezTo>
                    <a:cubicBezTo>
                      <a:pt x="115672" y="30303"/>
                      <a:pt x="116616" y="31239"/>
                      <a:pt x="117088" y="32455"/>
                    </a:cubicBezTo>
                    <a:cubicBezTo>
                      <a:pt x="117875" y="34606"/>
                      <a:pt x="118977" y="39189"/>
                      <a:pt x="118977" y="39189"/>
                    </a:cubicBezTo>
                    <a:cubicBezTo>
                      <a:pt x="120000" y="52657"/>
                      <a:pt x="119921" y="47420"/>
                      <a:pt x="119921" y="54902"/>
                    </a:cubicBezTo>
                    <a:lnTo>
                      <a:pt x="84983" y="90818"/>
                    </a:lnTo>
                    <a:lnTo>
                      <a:pt x="66098" y="77349"/>
                    </a:lnTo>
                    <a:lnTo>
                      <a:pt x="77429" y="54902"/>
                    </a:lnTo>
                  </a:path>
                </a:pathLst>
              </a:custGeom>
              <a:solidFill>
                <a:srgbClr val="000000"/>
              </a:solidFill>
              <a:ln w="12700" cap="sq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87" name="Shape 1087"/>
              <p:cNvSpPr/>
              <p:nvPr/>
            </p:nvSpPr>
            <p:spPr>
              <a:xfrm>
                <a:off x="3962400" y="5181600"/>
                <a:ext cx="381000" cy="457200"/>
              </a:xfrm>
              <a:prstGeom prst="rect">
                <a:avLst/>
              </a:prstGeom>
              <a:solidFill>
                <a:srgbClr val="000000"/>
              </a:solidFill>
              <a:ln w="12700" cap="sq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1088" name="Shape 1088"/>
          <p:cNvSpPr/>
          <p:nvPr/>
        </p:nvSpPr>
        <p:spPr>
          <a:xfrm rot="-1380000">
            <a:off x="4419600" y="4495800"/>
            <a:ext cx="2895600" cy="114300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89" name="Shape 1089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35</a:t>
            </a:r>
            <a:endParaRPr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" name="Shape 10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22287"/>
            <a:ext cx="9144000" cy="6411912"/>
          </a:xfrm>
          <a:prstGeom prst="rect">
            <a:avLst/>
          </a:prstGeom>
          <a:noFill/>
          <a:ln>
            <a:noFill/>
          </a:ln>
        </p:spPr>
      </p:pic>
      <p:sp>
        <p:nvSpPr>
          <p:cNvPr id="1095" name="Shape 1095"/>
          <p:cNvSpPr txBox="1">
            <a:spLocks noGrp="1"/>
          </p:cNvSpPr>
          <p:nvPr>
            <p:ph type="title"/>
          </p:nvPr>
        </p:nvSpPr>
        <p:spPr>
          <a:xfrm>
            <a:off x="685800" y="-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Cast-off pattern from bloodied hand swung  in front of target</a:t>
            </a:r>
            <a:endParaRPr/>
          </a:p>
        </p:txBody>
      </p:sp>
      <p:sp>
        <p:nvSpPr>
          <p:cNvPr id="1096" name="Shape 1096"/>
          <p:cNvSpPr txBox="1"/>
          <p:nvPr/>
        </p:nvSpPr>
        <p:spPr>
          <a:xfrm>
            <a:off x="5105400" y="5638800"/>
            <a:ext cx="11223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6” ruler</a:t>
            </a:r>
            <a:endParaRPr/>
          </a:p>
        </p:txBody>
      </p:sp>
      <p:pic>
        <p:nvPicPr>
          <p:cNvPr id="1097" name="Shape 10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8600" y="5486400"/>
            <a:ext cx="727075" cy="11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8" name="Shape 1098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36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Shape 1103"/>
          <p:cNvGrpSpPr/>
          <p:nvPr/>
        </p:nvGrpSpPr>
        <p:grpSpPr>
          <a:xfrm>
            <a:off x="4648200" y="3200400"/>
            <a:ext cx="3892001" cy="3128753"/>
            <a:chOff x="4495800" y="3276600"/>
            <a:chExt cx="3892001" cy="3128753"/>
          </a:xfrm>
        </p:grpSpPr>
        <p:sp>
          <p:nvSpPr>
            <p:cNvPr id="1104" name="Shape 1104"/>
            <p:cNvSpPr/>
            <p:nvPr/>
          </p:nvSpPr>
          <p:spPr>
            <a:xfrm>
              <a:off x="5715000" y="4343400"/>
              <a:ext cx="1295400" cy="1066800"/>
            </a:xfrm>
            <a:prstGeom prst="star24">
              <a:avLst>
                <a:gd name="adj" fmla="val 37500"/>
              </a:avLst>
            </a:prstGeom>
            <a:solidFill>
              <a:srgbClr val="FF0000"/>
            </a:solidFill>
            <a:ln w="127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05" name="Shape 1105"/>
            <p:cNvSpPr txBox="1"/>
            <p:nvPr/>
          </p:nvSpPr>
          <p:spPr>
            <a:xfrm>
              <a:off x="6019800" y="4648200"/>
              <a:ext cx="311150" cy="701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Font typeface="Times New Roman"/>
                <a:buNone/>
              </a:pPr>
              <a:r>
                <a:rPr lang="en-US" sz="4000" b="0" i="0" u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/>
            </a:p>
          </p:txBody>
        </p:sp>
        <p:sp>
          <p:nvSpPr>
            <p:cNvPr id="1106" name="Shape 1106"/>
            <p:cNvSpPr txBox="1"/>
            <p:nvPr/>
          </p:nvSpPr>
          <p:spPr>
            <a:xfrm>
              <a:off x="6013450" y="4495800"/>
              <a:ext cx="463550" cy="14335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Font typeface="Times New Roman"/>
                <a:buNone/>
              </a:pPr>
              <a:r>
                <a:rPr lang="en-US" sz="8800" b="0" i="0" u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/>
            </a:p>
          </p:txBody>
        </p:sp>
        <p:sp>
          <p:nvSpPr>
            <p:cNvPr id="1107" name="Shape 1107"/>
            <p:cNvSpPr txBox="1"/>
            <p:nvPr/>
          </p:nvSpPr>
          <p:spPr>
            <a:xfrm>
              <a:off x="5861050" y="4495800"/>
              <a:ext cx="311150" cy="701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Font typeface="Times New Roman"/>
                <a:buNone/>
              </a:pPr>
              <a:r>
                <a:rPr lang="en-US" sz="4000" b="0" i="0" u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/>
            </a:p>
          </p:txBody>
        </p:sp>
        <p:sp>
          <p:nvSpPr>
            <p:cNvPr id="1108" name="Shape 1108"/>
            <p:cNvSpPr txBox="1"/>
            <p:nvPr/>
          </p:nvSpPr>
          <p:spPr>
            <a:xfrm>
              <a:off x="5486400" y="4967287"/>
              <a:ext cx="463550" cy="14335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Font typeface="Times New Roman"/>
                <a:buNone/>
              </a:pPr>
              <a:r>
                <a:rPr lang="en-US" sz="8800" b="0" i="0" u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/>
            </a:p>
          </p:txBody>
        </p:sp>
        <p:sp>
          <p:nvSpPr>
            <p:cNvPr id="1109" name="Shape 1109"/>
            <p:cNvSpPr txBox="1"/>
            <p:nvPr/>
          </p:nvSpPr>
          <p:spPr>
            <a:xfrm>
              <a:off x="6705600" y="4891087"/>
              <a:ext cx="463550" cy="14335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Font typeface="Times New Roman"/>
                <a:buNone/>
              </a:pPr>
              <a:r>
                <a:rPr lang="en-US" sz="8800" b="0" i="0" u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/>
            </a:p>
          </p:txBody>
        </p:sp>
        <p:sp>
          <p:nvSpPr>
            <p:cNvPr id="1110" name="Shape 1110"/>
            <p:cNvSpPr txBox="1"/>
            <p:nvPr/>
          </p:nvSpPr>
          <p:spPr>
            <a:xfrm>
              <a:off x="6851650" y="4381500"/>
              <a:ext cx="18415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11" name="Shape 1111"/>
            <p:cNvSpPr txBox="1"/>
            <p:nvPr/>
          </p:nvSpPr>
          <p:spPr>
            <a:xfrm>
              <a:off x="4495800" y="3810000"/>
              <a:ext cx="463550" cy="14335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Font typeface="Times New Roman"/>
                <a:buNone/>
              </a:pPr>
              <a:r>
                <a:rPr lang="en-US" sz="8800" b="0" i="0" u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/>
            </a:p>
          </p:txBody>
        </p:sp>
        <p:sp>
          <p:nvSpPr>
            <p:cNvPr id="1112" name="Shape 1112"/>
            <p:cNvSpPr txBox="1"/>
            <p:nvPr/>
          </p:nvSpPr>
          <p:spPr>
            <a:xfrm>
              <a:off x="4800600" y="4572000"/>
              <a:ext cx="463550" cy="14335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Font typeface="Times New Roman"/>
                <a:buNone/>
              </a:pPr>
              <a:r>
                <a:rPr lang="en-US" sz="8800" b="0" i="0" u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/>
            </a:p>
          </p:txBody>
        </p:sp>
        <p:sp>
          <p:nvSpPr>
            <p:cNvPr id="1113" name="Shape 1113"/>
            <p:cNvSpPr txBox="1"/>
            <p:nvPr/>
          </p:nvSpPr>
          <p:spPr>
            <a:xfrm>
              <a:off x="6216650" y="3657600"/>
              <a:ext cx="18415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14" name="Shape 1114"/>
            <p:cNvSpPr txBox="1"/>
            <p:nvPr/>
          </p:nvSpPr>
          <p:spPr>
            <a:xfrm>
              <a:off x="5556250" y="3276600"/>
              <a:ext cx="463550" cy="14335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Font typeface="Times New Roman"/>
                <a:buNone/>
              </a:pPr>
              <a:r>
                <a:rPr lang="en-US" sz="8800" b="0" i="0" u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/>
            </a:p>
          </p:txBody>
        </p:sp>
        <p:sp>
          <p:nvSpPr>
            <p:cNvPr id="1115" name="Shape 1115"/>
            <p:cNvSpPr/>
            <p:nvPr/>
          </p:nvSpPr>
          <p:spPr>
            <a:xfrm>
              <a:off x="7391400" y="4953000"/>
              <a:ext cx="1524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16" name="Shape 1116"/>
            <p:cNvSpPr/>
            <p:nvPr/>
          </p:nvSpPr>
          <p:spPr>
            <a:xfrm rot="5400000">
              <a:off x="6286500" y="5905500"/>
              <a:ext cx="1524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17" name="Shape 1117"/>
            <p:cNvSpPr/>
            <p:nvPr/>
          </p:nvSpPr>
          <p:spPr>
            <a:xfrm rot="5400000">
              <a:off x="6438900" y="3543300"/>
              <a:ext cx="1524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18" name="Shape 1118"/>
            <p:cNvSpPr/>
            <p:nvPr/>
          </p:nvSpPr>
          <p:spPr>
            <a:xfrm>
              <a:off x="5257800" y="4876800"/>
              <a:ext cx="1524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19" name="Shape 1119"/>
            <p:cNvSpPr/>
            <p:nvPr/>
          </p:nvSpPr>
          <p:spPr>
            <a:xfrm rot="1620000">
              <a:off x="7391400" y="5410200"/>
              <a:ext cx="1524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20" name="Shape 1120"/>
            <p:cNvSpPr/>
            <p:nvPr/>
          </p:nvSpPr>
          <p:spPr>
            <a:xfrm rot="1620000">
              <a:off x="6934200" y="5410200"/>
              <a:ext cx="1524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21" name="Shape 1121"/>
            <p:cNvSpPr/>
            <p:nvPr/>
          </p:nvSpPr>
          <p:spPr>
            <a:xfrm rot="-1620000">
              <a:off x="7391400" y="4495800"/>
              <a:ext cx="1524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22" name="Shape 1122"/>
            <p:cNvSpPr/>
            <p:nvPr/>
          </p:nvSpPr>
          <p:spPr>
            <a:xfrm rot="1620000">
              <a:off x="5334000" y="4419600"/>
              <a:ext cx="1524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23" name="Shape 1123"/>
            <p:cNvSpPr/>
            <p:nvPr/>
          </p:nvSpPr>
          <p:spPr>
            <a:xfrm rot="1620000">
              <a:off x="5562600" y="3886200"/>
              <a:ext cx="1524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24" name="Shape 1124"/>
            <p:cNvSpPr/>
            <p:nvPr/>
          </p:nvSpPr>
          <p:spPr>
            <a:xfrm rot="-1620000">
              <a:off x="7086600" y="4038600"/>
              <a:ext cx="1524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25" name="Shape 1125"/>
            <p:cNvSpPr/>
            <p:nvPr/>
          </p:nvSpPr>
          <p:spPr>
            <a:xfrm rot="-1620000">
              <a:off x="5257800" y="5334000"/>
              <a:ext cx="1524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26" name="Shape 1126"/>
            <p:cNvSpPr/>
            <p:nvPr/>
          </p:nvSpPr>
          <p:spPr>
            <a:xfrm rot="-2340000">
              <a:off x="5715000" y="5410200"/>
              <a:ext cx="1524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27" name="Shape 1127"/>
            <p:cNvSpPr/>
            <p:nvPr/>
          </p:nvSpPr>
          <p:spPr>
            <a:xfrm rot="-2760000">
              <a:off x="5105400" y="5867400"/>
              <a:ext cx="2286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28" name="Shape 1128"/>
            <p:cNvSpPr/>
            <p:nvPr/>
          </p:nvSpPr>
          <p:spPr>
            <a:xfrm rot="-4860000">
              <a:off x="5867400" y="6248400"/>
              <a:ext cx="2286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29" name="Shape 1129"/>
            <p:cNvSpPr/>
            <p:nvPr/>
          </p:nvSpPr>
          <p:spPr>
            <a:xfrm rot="-2760000">
              <a:off x="7391400" y="3886200"/>
              <a:ext cx="2286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30" name="Shape 1130"/>
            <p:cNvSpPr/>
            <p:nvPr/>
          </p:nvSpPr>
          <p:spPr>
            <a:xfrm rot="-4320000">
              <a:off x="6705600" y="3886200"/>
              <a:ext cx="2286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31" name="Shape 1131"/>
            <p:cNvSpPr/>
            <p:nvPr/>
          </p:nvSpPr>
          <p:spPr>
            <a:xfrm rot="-8400000">
              <a:off x="7543800" y="5943600"/>
              <a:ext cx="2286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32" name="Shape 1132"/>
            <p:cNvSpPr/>
            <p:nvPr/>
          </p:nvSpPr>
          <p:spPr>
            <a:xfrm rot="-10500000">
              <a:off x="8153400" y="5181600"/>
              <a:ext cx="2286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33" name="Shape 1133"/>
            <p:cNvSpPr/>
            <p:nvPr/>
          </p:nvSpPr>
          <p:spPr>
            <a:xfrm rot="9420000">
              <a:off x="8153400" y="4572000"/>
              <a:ext cx="2286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34" name="Shape 1134"/>
            <p:cNvSpPr/>
            <p:nvPr/>
          </p:nvSpPr>
          <p:spPr>
            <a:xfrm rot="-7200000">
              <a:off x="6705600" y="6248400"/>
              <a:ext cx="2286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35" name="Shape 1135"/>
            <p:cNvSpPr/>
            <p:nvPr/>
          </p:nvSpPr>
          <p:spPr>
            <a:xfrm rot="-5700000">
              <a:off x="6172200" y="3886200"/>
              <a:ext cx="2286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36" name="Shape 1136"/>
            <p:cNvSpPr/>
            <p:nvPr/>
          </p:nvSpPr>
          <p:spPr>
            <a:xfrm rot="-7620000">
              <a:off x="4953000" y="3733800"/>
              <a:ext cx="2286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37" name="Shape 1137"/>
            <p:cNvSpPr/>
            <p:nvPr/>
          </p:nvSpPr>
          <p:spPr>
            <a:xfrm rot="-9960000">
              <a:off x="4572000" y="4572000"/>
              <a:ext cx="2286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38" name="Shape 1138"/>
            <p:cNvSpPr/>
            <p:nvPr/>
          </p:nvSpPr>
          <p:spPr>
            <a:xfrm rot="-1380000">
              <a:off x="5105400" y="5257800"/>
              <a:ext cx="2286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39" name="Shape 1139"/>
            <p:cNvSpPr txBox="1"/>
            <p:nvPr/>
          </p:nvSpPr>
          <p:spPr>
            <a:xfrm>
              <a:off x="6553200" y="4038600"/>
              <a:ext cx="18415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40" name="Shape 1140"/>
            <p:cNvSpPr txBox="1"/>
            <p:nvPr/>
          </p:nvSpPr>
          <p:spPr>
            <a:xfrm>
              <a:off x="7543800" y="4495800"/>
              <a:ext cx="463550" cy="14335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Font typeface="Times New Roman"/>
                <a:buNone/>
              </a:pPr>
              <a:r>
                <a:rPr lang="en-US" sz="8800" b="0" i="0" u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/>
            </a:p>
          </p:txBody>
        </p:sp>
        <p:sp>
          <p:nvSpPr>
            <p:cNvPr id="1141" name="Shape 1141"/>
            <p:cNvSpPr/>
            <p:nvPr/>
          </p:nvSpPr>
          <p:spPr>
            <a:xfrm rot="-10500000">
              <a:off x="7010400" y="4724400"/>
              <a:ext cx="2286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42" name="Shape 1142"/>
            <p:cNvSpPr txBox="1"/>
            <p:nvPr/>
          </p:nvSpPr>
          <p:spPr>
            <a:xfrm>
              <a:off x="6858000" y="3276600"/>
              <a:ext cx="463550" cy="14335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Font typeface="Times New Roman"/>
                <a:buNone/>
              </a:pPr>
              <a:r>
                <a:rPr lang="en-US" sz="8800" b="0" i="0" u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/>
            </a:p>
          </p:txBody>
        </p:sp>
        <p:sp>
          <p:nvSpPr>
            <p:cNvPr id="1143" name="Shape 1143"/>
            <p:cNvSpPr/>
            <p:nvPr/>
          </p:nvSpPr>
          <p:spPr>
            <a:xfrm rot="4560000">
              <a:off x="5524500" y="3467100"/>
              <a:ext cx="1524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44" name="Shape 1144"/>
            <p:cNvSpPr/>
            <p:nvPr/>
          </p:nvSpPr>
          <p:spPr>
            <a:xfrm rot="-2760000">
              <a:off x="5105400" y="5867400"/>
              <a:ext cx="2286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45" name="Shape 1145"/>
            <p:cNvSpPr/>
            <p:nvPr/>
          </p:nvSpPr>
          <p:spPr>
            <a:xfrm rot="-3840000">
              <a:off x="7086600" y="3505200"/>
              <a:ext cx="2286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46" name="Shape 1146"/>
            <p:cNvSpPr/>
            <p:nvPr/>
          </p:nvSpPr>
          <p:spPr>
            <a:xfrm rot="-1380000">
              <a:off x="4724400" y="5257800"/>
              <a:ext cx="2286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47" name="Shape 1147"/>
            <p:cNvSpPr/>
            <p:nvPr/>
          </p:nvSpPr>
          <p:spPr>
            <a:xfrm rot="1620000">
              <a:off x="5486400" y="4648200"/>
              <a:ext cx="1524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48" name="Shape 1148"/>
            <p:cNvSpPr txBox="1"/>
            <p:nvPr/>
          </p:nvSpPr>
          <p:spPr>
            <a:xfrm>
              <a:off x="4876800" y="3581400"/>
              <a:ext cx="463550" cy="14335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Font typeface="Times New Roman"/>
                <a:buNone/>
              </a:pPr>
              <a:r>
                <a:rPr lang="en-US" sz="8800" b="0" i="0" u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/>
            </a:p>
          </p:txBody>
        </p:sp>
      </p:grpSp>
      <p:sp>
        <p:nvSpPr>
          <p:cNvPr id="1149" name="Shape 1149"/>
          <p:cNvSpPr txBox="1"/>
          <p:nvPr/>
        </p:nvSpPr>
        <p:spPr>
          <a:xfrm>
            <a:off x="1524000" y="3625850"/>
            <a:ext cx="520700" cy="170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Times New Roman"/>
              <a:buNone/>
            </a:pPr>
            <a:r>
              <a:rPr lang="en-US" sz="10600" b="0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sp>
        <p:nvSpPr>
          <p:cNvPr id="1150" name="Shape 1150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51" name="Shape 1151"/>
          <p:cNvSpPr txBox="1">
            <a:spLocks noGrp="1"/>
          </p:cNvSpPr>
          <p:nvPr>
            <p:ph type="title"/>
          </p:nvPr>
        </p:nvSpPr>
        <p:spPr>
          <a:xfrm>
            <a:off x="685800" y="-76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8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Drip Pattern</a:t>
            </a:r>
            <a:endParaRPr/>
          </a:p>
        </p:txBody>
      </p:sp>
      <p:sp>
        <p:nvSpPr>
          <p:cNvPr id="1152" name="Shape 1152"/>
          <p:cNvSpPr txBox="1">
            <a:spLocks noGrp="1"/>
          </p:cNvSpPr>
          <p:nvPr>
            <p:ph type="body" idx="1"/>
          </p:nvPr>
        </p:nvSpPr>
        <p:spPr>
          <a:xfrm>
            <a:off x="1066800" y="1295400"/>
            <a:ext cx="70866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Free-falling drops dripping into wet blood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Large irregular central stain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Small round &amp; oval satellite stains</a:t>
            </a:r>
            <a:endParaRPr/>
          </a:p>
        </p:txBody>
      </p:sp>
      <p:pic>
        <p:nvPicPr>
          <p:cNvPr id="1153" name="Shape 1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5337" y="152400"/>
            <a:ext cx="576262" cy="769937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lt2"/>
            </a:outerShdw>
          </a:effectLst>
        </p:spPr>
      </p:pic>
      <p:sp>
        <p:nvSpPr>
          <p:cNvPr id="1154" name="Shape 1154"/>
          <p:cNvSpPr/>
          <p:nvPr/>
        </p:nvSpPr>
        <p:spPr>
          <a:xfrm>
            <a:off x="1600200" y="4953000"/>
            <a:ext cx="3810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155" name="Shape 1155"/>
          <p:cNvGrpSpPr/>
          <p:nvPr/>
        </p:nvGrpSpPr>
        <p:grpSpPr>
          <a:xfrm>
            <a:off x="1998716" y="3810000"/>
            <a:ext cx="515884" cy="1225685"/>
            <a:chOff x="1998716" y="3810000"/>
            <a:chExt cx="515884" cy="1225685"/>
          </a:xfrm>
        </p:grpSpPr>
        <p:sp>
          <p:nvSpPr>
            <p:cNvPr id="1156" name="Shape 1156"/>
            <p:cNvSpPr txBox="1"/>
            <p:nvPr/>
          </p:nvSpPr>
          <p:spPr>
            <a:xfrm flipH="1">
              <a:off x="2330450" y="3810000"/>
              <a:ext cx="184150" cy="1006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Font typeface="Times New Roman"/>
                <a:buNone/>
              </a:pPr>
              <a:r>
                <a:rPr lang="en-US" sz="6000" b="0" i="0" u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/>
            </a:p>
          </p:txBody>
        </p:sp>
        <p:sp>
          <p:nvSpPr>
            <p:cNvPr id="1157" name="Shape 1157"/>
            <p:cNvSpPr/>
            <p:nvPr/>
          </p:nvSpPr>
          <p:spPr>
            <a:xfrm rot="2880000">
              <a:off x="2171700" y="4533900"/>
              <a:ext cx="152400" cy="5334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158" name="Shape 1158"/>
          <p:cNvGrpSpPr/>
          <p:nvPr/>
        </p:nvGrpSpPr>
        <p:grpSpPr>
          <a:xfrm>
            <a:off x="2532116" y="4641715"/>
            <a:ext cx="668284" cy="539885"/>
            <a:chOff x="2532116" y="4641715"/>
            <a:chExt cx="668284" cy="539885"/>
          </a:xfrm>
        </p:grpSpPr>
        <p:sp>
          <p:nvSpPr>
            <p:cNvPr id="1159" name="Shape 1159"/>
            <p:cNvSpPr/>
            <p:nvPr/>
          </p:nvSpPr>
          <p:spPr>
            <a:xfrm rot="7920000" flipH="1">
              <a:off x="2705100" y="4610100"/>
              <a:ext cx="152400" cy="5334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60" name="Shape 1160"/>
            <p:cNvSpPr/>
            <p:nvPr/>
          </p:nvSpPr>
          <p:spPr>
            <a:xfrm>
              <a:off x="3048000" y="5105400"/>
              <a:ext cx="1524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161" name="Shape 1161"/>
          <p:cNvSpPr/>
          <p:nvPr/>
        </p:nvSpPr>
        <p:spPr>
          <a:xfrm>
            <a:off x="3048000" y="5105400"/>
            <a:ext cx="1524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162" name="Shape 1162"/>
          <p:cNvGrpSpPr/>
          <p:nvPr/>
        </p:nvGrpSpPr>
        <p:grpSpPr>
          <a:xfrm flipH="1">
            <a:off x="457200" y="4641715"/>
            <a:ext cx="668284" cy="539885"/>
            <a:chOff x="2532116" y="4641715"/>
            <a:chExt cx="668284" cy="539885"/>
          </a:xfrm>
        </p:grpSpPr>
        <p:sp>
          <p:nvSpPr>
            <p:cNvPr id="1163" name="Shape 1163"/>
            <p:cNvSpPr/>
            <p:nvPr/>
          </p:nvSpPr>
          <p:spPr>
            <a:xfrm rot="7920000" flipH="1">
              <a:off x="2705100" y="4610100"/>
              <a:ext cx="152400" cy="5334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64" name="Shape 1164"/>
            <p:cNvSpPr/>
            <p:nvPr/>
          </p:nvSpPr>
          <p:spPr>
            <a:xfrm>
              <a:off x="3048000" y="5105400"/>
              <a:ext cx="1524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165" name="Shape 1165"/>
          <p:cNvGrpSpPr/>
          <p:nvPr/>
        </p:nvGrpSpPr>
        <p:grpSpPr>
          <a:xfrm flipH="1">
            <a:off x="1066800" y="3886200"/>
            <a:ext cx="515884" cy="1225685"/>
            <a:chOff x="1998716" y="3810000"/>
            <a:chExt cx="515884" cy="1225685"/>
          </a:xfrm>
        </p:grpSpPr>
        <p:sp>
          <p:nvSpPr>
            <p:cNvPr id="1166" name="Shape 1166"/>
            <p:cNvSpPr txBox="1"/>
            <p:nvPr/>
          </p:nvSpPr>
          <p:spPr>
            <a:xfrm flipH="1">
              <a:off x="2330450" y="3810000"/>
              <a:ext cx="184150" cy="1006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Font typeface="Times New Roman"/>
                <a:buNone/>
              </a:pPr>
              <a:r>
                <a:rPr lang="en-US" sz="6000" b="0" i="0" u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/>
            </a:p>
          </p:txBody>
        </p:sp>
        <p:sp>
          <p:nvSpPr>
            <p:cNvPr id="1167" name="Shape 1167"/>
            <p:cNvSpPr/>
            <p:nvPr/>
          </p:nvSpPr>
          <p:spPr>
            <a:xfrm rot="2880000">
              <a:off x="2171700" y="4533900"/>
              <a:ext cx="152400" cy="5334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168" name="Shape 1168"/>
          <p:cNvGrpSpPr/>
          <p:nvPr/>
        </p:nvGrpSpPr>
        <p:grpSpPr>
          <a:xfrm flipH="1">
            <a:off x="1447800" y="3810000"/>
            <a:ext cx="184150" cy="1311275"/>
            <a:chOff x="1416050" y="3794125"/>
            <a:chExt cx="184150" cy="1311275"/>
          </a:xfrm>
        </p:grpSpPr>
        <p:sp>
          <p:nvSpPr>
            <p:cNvPr id="1169" name="Shape 1169"/>
            <p:cNvSpPr txBox="1"/>
            <p:nvPr/>
          </p:nvSpPr>
          <p:spPr>
            <a:xfrm>
              <a:off x="1416050" y="3794125"/>
              <a:ext cx="184150" cy="1006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Font typeface="Times New Roman"/>
                <a:buNone/>
              </a:pPr>
              <a:r>
                <a:rPr lang="en-US" sz="6000" b="0" i="0" u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/>
            </a:p>
          </p:txBody>
        </p:sp>
        <p:sp>
          <p:nvSpPr>
            <p:cNvPr id="1170" name="Shape 1170"/>
            <p:cNvSpPr/>
            <p:nvPr/>
          </p:nvSpPr>
          <p:spPr>
            <a:xfrm>
              <a:off x="1447800" y="4572000"/>
              <a:ext cx="152400" cy="5334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171" name="Shape 1171"/>
          <p:cNvSpPr txBox="1"/>
          <p:nvPr/>
        </p:nvSpPr>
        <p:spPr>
          <a:xfrm>
            <a:off x="2133600" y="4403725"/>
            <a:ext cx="184150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Times New Roman"/>
              <a:buNone/>
            </a:pPr>
            <a:r>
              <a:rPr lang="en-US" sz="6000" b="0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grpSp>
        <p:nvGrpSpPr>
          <p:cNvPr id="1172" name="Shape 1172"/>
          <p:cNvGrpSpPr/>
          <p:nvPr/>
        </p:nvGrpSpPr>
        <p:grpSpPr>
          <a:xfrm>
            <a:off x="1066800" y="4403725"/>
            <a:ext cx="381000" cy="1006475"/>
            <a:chOff x="1066800" y="4343400"/>
            <a:chExt cx="381000" cy="1006475"/>
          </a:xfrm>
        </p:grpSpPr>
        <p:sp>
          <p:nvSpPr>
            <p:cNvPr id="1173" name="Shape 1173"/>
            <p:cNvSpPr txBox="1"/>
            <p:nvPr/>
          </p:nvSpPr>
          <p:spPr>
            <a:xfrm>
              <a:off x="1066800" y="4343400"/>
              <a:ext cx="184150" cy="1006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Font typeface="Times New Roman"/>
                <a:buNone/>
              </a:pPr>
              <a:r>
                <a:rPr lang="en-US" sz="6000" b="0" i="0" u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/>
            </a:p>
          </p:txBody>
        </p:sp>
        <p:sp>
          <p:nvSpPr>
            <p:cNvPr id="1174" name="Shape 1174"/>
            <p:cNvSpPr/>
            <p:nvPr/>
          </p:nvSpPr>
          <p:spPr>
            <a:xfrm rot="10800000" flipH="1">
              <a:off x="1295400" y="4572000"/>
              <a:ext cx="152400" cy="5334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175" name="Shape 1175"/>
          <p:cNvGrpSpPr/>
          <p:nvPr/>
        </p:nvGrpSpPr>
        <p:grpSpPr>
          <a:xfrm flipH="1">
            <a:off x="1981200" y="3886200"/>
            <a:ext cx="184150" cy="1311275"/>
            <a:chOff x="1416050" y="3794125"/>
            <a:chExt cx="184150" cy="1311275"/>
          </a:xfrm>
        </p:grpSpPr>
        <p:sp>
          <p:nvSpPr>
            <p:cNvPr id="1176" name="Shape 1176"/>
            <p:cNvSpPr txBox="1"/>
            <p:nvPr/>
          </p:nvSpPr>
          <p:spPr>
            <a:xfrm>
              <a:off x="1416050" y="3794125"/>
              <a:ext cx="184150" cy="1006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Font typeface="Times New Roman"/>
                <a:buNone/>
              </a:pPr>
              <a:r>
                <a:rPr lang="en-US" sz="6000" b="0" i="0" u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/>
            </a:p>
          </p:txBody>
        </p:sp>
        <p:sp>
          <p:nvSpPr>
            <p:cNvPr id="1177" name="Shape 1177"/>
            <p:cNvSpPr/>
            <p:nvPr/>
          </p:nvSpPr>
          <p:spPr>
            <a:xfrm>
              <a:off x="1447800" y="4572000"/>
              <a:ext cx="152400" cy="5334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178" name="Shape 1178"/>
          <p:cNvGrpSpPr/>
          <p:nvPr/>
        </p:nvGrpSpPr>
        <p:grpSpPr>
          <a:xfrm>
            <a:off x="2133600" y="4419600"/>
            <a:ext cx="381000" cy="1006475"/>
            <a:chOff x="1066800" y="4343400"/>
            <a:chExt cx="381000" cy="1006475"/>
          </a:xfrm>
        </p:grpSpPr>
        <p:sp>
          <p:nvSpPr>
            <p:cNvPr id="1179" name="Shape 1179"/>
            <p:cNvSpPr txBox="1"/>
            <p:nvPr/>
          </p:nvSpPr>
          <p:spPr>
            <a:xfrm>
              <a:off x="1066800" y="4343400"/>
              <a:ext cx="184150" cy="1006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Font typeface="Times New Roman"/>
                <a:buNone/>
              </a:pPr>
              <a:r>
                <a:rPr lang="en-US" sz="6000" b="0" i="0" u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/>
            </a:p>
          </p:txBody>
        </p:sp>
        <p:sp>
          <p:nvSpPr>
            <p:cNvPr id="1180" name="Shape 1180"/>
            <p:cNvSpPr/>
            <p:nvPr/>
          </p:nvSpPr>
          <p:spPr>
            <a:xfrm rot="10800000" flipH="1">
              <a:off x="1295400" y="4572000"/>
              <a:ext cx="152400" cy="5334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181" name="Shape 1181"/>
          <p:cNvSpPr/>
          <p:nvPr/>
        </p:nvSpPr>
        <p:spPr>
          <a:xfrm>
            <a:off x="1219200" y="510540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82" name="Shape 1182"/>
          <p:cNvSpPr txBox="1"/>
          <p:nvPr/>
        </p:nvSpPr>
        <p:spPr>
          <a:xfrm>
            <a:off x="1524000" y="3657600"/>
            <a:ext cx="520700" cy="170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Times New Roman"/>
              <a:buNone/>
            </a:pPr>
            <a:r>
              <a:rPr lang="en-US" sz="10600" b="0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sp>
        <p:nvSpPr>
          <p:cNvPr id="1183" name="Shape 1183"/>
          <p:cNvSpPr txBox="1"/>
          <p:nvPr/>
        </p:nvSpPr>
        <p:spPr>
          <a:xfrm>
            <a:off x="1524000" y="3657600"/>
            <a:ext cx="520700" cy="170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Times New Roman"/>
              <a:buNone/>
            </a:pPr>
            <a:r>
              <a:rPr lang="en-US" sz="10600" b="0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sp>
        <p:nvSpPr>
          <p:cNvPr id="1184" name="Shape 1184"/>
          <p:cNvSpPr/>
          <p:nvPr/>
        </p:nvSpPr>
        <p:spPr>
          <a:xfrm>
            <a:off x="2286000" y="510540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85" name="Shape 1185"/>
          <p:cNvSpPr/>
          <p:nvPr/>
        </p:nvSpPr>
        <p:spPr>
          <a:xfrm flipH="1">
            <a:off x="457200" y="5105400"/>
            <a:ext cx="1524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86" name="Shape 1186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37</a:t>
            </a:r>
            <a:endParaRPr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Shape 1191"/>
          <p:cNvSpPr txBox="1">
            <a:spLocks noGrp="1"/>
          </p:cNvSpPr>
          <p:nvPr>
            <p:ph type="title"/>
          </p:nvPr>
        </p:nvSpPr>
        <p:spPr>
          <a:xfrm>
            <a:off x="152400" y="2743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36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Drip 1:</a:t>
            </a:r>
            <a:endParaRPr/>
          </a:p>
        </p:txBody>
      </p:sp>
      <p:pic>
        <p:nvPicPr>
          <p:cNvPr id="1192" name="Shape 11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3" name="Shape 1193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94" name="Shape 1194"/>
          <p:cNvSpPr txBox="1"/>
          <p:nvPr/>
        </p:nvSpPr>
        <p:spPr>
          <a:xfrm>
            <a:off x="1524000" y="6324600"/>
            <a:ext cx="6832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Blood dripping into itself from height of 1 m (8 drops)</a:t>
            </a:r>
            <a:endParaRPr/>
          </a:p>
        </p:txBody>
      </p:sp>
      <p:sp>
        <p:nvSpPr>
          <p:cNvPr id="1195" name="Shape 1195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38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Shape 1200"/>
          <p:cNvSpPr txBox="1">
            <a:spLocks noGrp="1"/>
          </p:cNvSpPr>
          <p:nvPr>
            <p:ph type="title"/>
          </p:nvPr>
        </p:nvSpPr>
        <p:spPr>
          <a:xfrm>
            <a:off x="762000" y="2667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36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Drip 2</a:t>
            </a:r>
            <a:endParaRPr/>
          </a:p>
        </p:txBody>
      </p:sp>
      <p:pic>
        <p:nvPicPr>
          <p:cNvPr id="1201" name="Shape 12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2" name="Shape 1202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03" name="Shape 1203"/>
          <p:cNvSpPr txBox="1"/>
          <p:nvPr/>
        </p:nvSpPr>
        <p:spPr>
          <a:xfrm>
            <a:off x="127000" y="0"/>
            <a:ext cx="6832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Blood dripping into itself from height of 1 m (8 drops)</a:t>
            </a:r>
            <a:endParaRPr/>
          </a:p>
        </p:txBody>
      </p:sp>
      <p:sp>
        <p:nvSpPr>
          <p:cNvPr id="1204" name="Shape 1204"/>
          <p:cNvSpPr txBox="1"/>
          <p:nvPr/>
        </p:nvSpPr>
        <p:spPr>
          <a:xfrm>
            <a:off x="76200" y="6324600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39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Shape 1209"/>
          <p:cNvSpPr txBox="1">
            <a:spLocks noGrp="1"/>
          </p:cNvSpPr>
          <p:nvPr>
            <p:ph type="title"/>
          </p:nvPr>
        </p:nvSpPr>
        <p:spPr>
          <a:xfrm>
            <a:off x="0" y="304800"/>
            <a:ext cx="457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Dripping onto steps</a:t>
            </a:r>
            <a:endParaRPr/>
          </a:p>
        </p:txBody>
      </p:sp>
      <p:pic>
        <p:nvPicPr>
          <p:cNvPr id="1210" name="Shape 12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1" name="Shape 1211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40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Shape 1216"/>
          <p:cNvSpPr txBox="1"/>
          <p:nvPr/>
        </p:nvSpPr>
        <p:spPr>
          <a:xfrm>
            <a:off x="457200" y="990600"/>
            <a:ext cx="7848600" cy="5410200"/>
          </a:xfrm>
          <a:prstGeom prst="rect">
            <a:avLst/>
          </a:prstGeom>
          <a:solidFill>
            <a:srgbClr val="FFFFCC"/>
          </a:solidFill>
          <a:ln w="76200" cap="sq" cmpd="sng">
            <a:solidFill>
              <a:srgbClr val="FFFF99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17960" dir="2700000">
              <a:srgbClr val="CACA79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17" name="Shape 1217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18" name="Shape 1218"/>
          <p:cNvSpPr txBox="1">
            <a:spLocks noGrp="1"/>
          </p:cNvSpPr>
          <p:nvPr>
            <p:ph type="title"/>
          </p:nvPr>
        </p:nvSpPr>
        <p:spPr>
          <a:xfrm>
            <a:off x="685800" y="-76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8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Splash Pattern</a:t>
            </a:r>
            <a:endParaRPr/>
          </a:p>
        </p:txBody>
      </p:sp>
      <p:sp>
        <p:nvSpPr>
          <p:cNvPr id="1219" name="Shape 1219"/>
          <p:cNvSpPr txBox="1">
            <a:spLocks noGrp="1"/>
          </p:cNvSpPr>
          <p:nvPr>
            <p:ph type="body" idx="1"/>
          </p:nvPr>
        </p:nvSpPr>
        <p:spPr>
          <a:xfrm>
            <a:off x="1066800" y="1371600"/>
            <a:ext cx="7086600" cy="26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Volume &gt; 1 ml 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132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Subjected to LV impact 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132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Thrown 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132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Tipped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Large central irregular area surrounded by elongated peripheral spatter pattern</a:t>
            </a:r>
            <a:endParaRPr/>
          </a:p>
        </p:txBody>
      </p:sp>
      <p:pic>
        <p:nvPicPr>
          <p:cNvPr id="1220" name="Shape 12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5337" y="152400"/>
            <a:ext cx="576262" cy="769937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lt2"/>
            </a:outerShdw>
          </a:effectLst>
        </p:spPr>
      </p:pic>
      <p:grpSp>
        <p:nvGrpSpPr>
          <p:cNvPr id="1221" name="Shape 1221"/>
          <p:cNvGrpSpPr/>
          <p:nvPr/>
        </p:nvGrpSpPr>
        <p:grpSpPr>
          <a:xfrm>
            <a:off x="3423542" y="4488536"/>
            <a:ext cx="2215258" cy="1500160"/>
            <a:chOff x="1594742" y="4679036"/>
            <a:chExt cx="2215258" cy="1500160"/>
          </a:xfrm>
        </p:grpSpPr>
        <p:sp>
          <p:nvSpPr>
            <p:cNvPr id="1222" name="Shape 1222"/>
            <p:cNvSpPr/>
            <p:nvPr/>
          </p:nvSpPr>
          <p:spPr>
            <a:xfrm>
              <a:off x="2286000" y="5029200"/>
              <a:ext cx="838200" cy="914400"/>
            </a:xfrm>
            <a:prstGeom prst="irregularSeal2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23" name="Shape 1223"/>
            <p:cNvSpPr/>
            <p:nvPr/>
          </p:nvSpPr>
          <p:spPr>
            <a:xfrm>
              <a:off x="3657600" y="5257800"/>
              <a:ext cx="1524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24" name="Shape 1224"/>
            <p:cNvSpPr/>
            <p:nvPr/>
          </p:nvSpPr>
          <p:spPr>
            <a:xfrm rot="-1860000">
              <a:off x="3352800" y="4724400"/>
              <a:ext cx="1524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25" name="Shape 1225"/>
            <p:cNvSpPr/>
            <p:nvPr/>
          </p:nvSpPr>
          <p:spPr>
            <a:xfrm>
              <a:off x="3352800" y="5638800"/>
              <a:ext cx="1524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26" name="Shape 1226"/>
            <p:cNvSpPr/>
            <p:nvPr/>
          </p:nvSpPr>
          <p:spPr>
            <a:xfrm rot="-5400000">
              <a:off x="2552700" y="6057900"/>
              <a:ext cx="1524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27" name="Shape 1227"/>
            <p:cNvSpPr/>
            <p:nvPr/>
          </p:nvSpPr>
          <p:spPr>
            <a:xfrm rot="1860000">
              <a:off x="2133600" y="4876800"/>
              <a:ext cx="1524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28" name="Shape 1228"/>
            <p:cNvSpPr/>
            <p:nvPr/>
          </p:nvSpPr>
          <p:spPr>
            <a:xfrm rot="1860000">
              <a:off x="2133600" y="5105400"/>
              <a:ext cx="1524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29" name="Shape 1229"/>
            <p:cNvSpPr/>
            <p:nvPr/>
          </p:nvSpPr>
          <p:spPr>
            <a:xfrm rot="4500000">
              <a:off x="2438400" y="4724400"/>
              <a:ext cx="1524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30" name="Shape 1230"/>
            <p:cNvSpPr/>
            <p:nvPr/>
          </p:nvSpPr>
          <p:spPr>
            <a:xfrm rot="-6600000">
              <a:off x="2857500" y="5905500"/>
              <a:ext cx="1524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31" name="Shape 1231"/>
            <p:cNvSpPr/>
            <p:nvPr/>
          </p:nvSpPr>
          <p:spPr>
            <a:xfrm rot="-7740000">
              <a:off x="3238500" y="6057900"/>
              <a:ext cx="1524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32" name="Shape 1232"/>
            <p:cNvSpPr/>
            <p:nvPr/>
          </p:nvSpPr>
          <p:spPr>
            <a:xfrm rot="-1860000">
              <a:off x="3124200" y="5105400"/>
              <a:ext cx="1524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33" name="Shape 1233"/>
            <p:cNvSpPr/>
            <p:nvPr/>
          </p:nvSpPr>
          <p:spPr>
            <a:xfrm rot="-4800000">
              <a:off x="2971800" y="4724400"/>
              <a:ext cx="1524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34" name="Shape 1234"/>
            <p:cNvSpPr/>
            <p:nvPr/>
          </p:nvSpPr>
          <p:spPr>
            <a:xfrm rot="-1860000">
              <a:off x="1828800" y="5791200"/>
              <a:ext cx="1524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35" name="Shape 1235"/>
            <p:cNvSpPr/>
            <p:nvPr/>
          </p:nvSpPr>
          <p:spPr>
            <a:xfrm rot="600000">
              <a:off x="1905000" y="5334000"/>
              <a:ext cx="1524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36" name="Shape 1236"/>
            <p:cNvSpPr/>
            <p:nvPr/>
          </p:nvSpPr>
          <p:spPr>
            <a:xfrm rot="600000">
              <a:off x="1600200" y="5181600"/>
              <a:ext cx="1524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237" name="Shape 1237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41</a:t>
            </a:r>
            <a:endParaRPr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Shape 1242"/>
          <p:cNvSpPr txBox="1">
            <a:spLocks noGrp="1"/>
          </p:cNvSpPr>
          <p:nvPr>
            <p:ph type="title"/>
          </p:nvPr>
        </p:nvSpPr>
        <p:spPr>
          <a:xfrm>
            <a:off x="762000" y="1905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36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Splash 1</a:t>
            </a:r>
            <a:br>
              <a:rPr lang="en-US" sz="36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endParaRPr/>
          </a:p>
        </p:txBody>
      </p:sp>
      <p:pic>
        <p:nvPicPr>
          <p:cNvPr id="1243" name="Shape 12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4" name="Shape 1244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5" name="Shape 1245"/>
          <p:cNvSpPr txBox="1"/>
          <p:nvPr/>
        </p:nvSpPr>
        <p:spPr>
          <a:xfrm>
            <a:off x="1828800" y="6400800"/>
            <a:ext cx="716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 ml blood squirted from a syringe from a height of 1 m</a:t>
            </a:r>
            <a:endParaRPr/>
          </a:p>
        </p:txBody>
      </p:sp>
      <p:sp>
        <p:nvSpPr>
          <p:cNvPr id="1246" name="Shape 1246"/>
          <p:cNvSpPr/>
          <p:nvPr/>
        </p:nvSpPr>
        <p:spPr>
          <a:xfrm rot="-2640000">
            <a:off x="228600" y="6248400"/>
            <a:ext cx="1066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7" name="Shape 1247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42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Shape 1252"/>
          <p:cNvSpPr txBox="1">
            <a:spLocks noGrp="1"/>
          </p:cNvSpPr>
          <p:nvPr>
            <p:ph type="title"/>
          </p:nvPr>
        </p:nvSpPr>
        <p:spPr>
          <a:xfrm>
            <a:off x="685800" y="1905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36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Splash 2</a:t>
            </a:r>
            <a:br>
              <a:rPr lang="en-US" sz="36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endParaRPr/>
          </a:p>
        </p:txBody>
      </p:sp>
      <p:pic>
        <p:nvPicPr>
          <p:cNvPr id="1253" name="Shape 12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4" name="Shape 1254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55" name="Shape 1255"/>
          <p:cNvSpPr txBox="1"/>
          <p:nvPr/>
        </p:nvSpPr>
        <p:spPr>
          <a:xfrm>
            <a:off x="228600" y="60325"/>
            <a:ext cx="5959475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0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 ml blood squirted from a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0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syringe from a height of 1 m</a:t>
            </a:r>
            <a:endParaRPr/>
          </a:p>
        </p:txBody>
      </p:sp>
      <p:sp>
        <p:nvSpPr>
          <p:cNvPr id="1256" name="Shape 1256"/>
          <p:cNvSpPr txBox="1"/>
          <p:nvPr/>
        </p:nvSpPr>
        <p:spPr>
          <a:xfrm>
            <a:off x="76200" y="6324600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43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Shape 1261"/>
          <p:cNvSpPr txBox="1">
            <a:spLocks noGrp="1"/>
          </p:cNvSpPr>
          <p:nvPr>
            <p:ph type="title"/>
          </p:nvPr>
        </p:nvSpPr>
        <p:spPr>
          <a:xfrm>
            <a:off x="685800" y="1828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36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Splash 3</a:t>
            </a:r>
            <a:br>
              <a:rPr lang="en-US" sz="36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endParaRPr/>
          </a:p>
        </p:txBody>
      </p:sp>
      <p:pic>
        <p:nvPicPr>
          <p:cNvPr id="1262" name="Shape 12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3" name="Shape 1263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64" name="Shape 1264"/>
          <p:cNvSpPr txBox="1"/>
          <p:nvPr/>
        </p:nvSpPr>
        <p:spPr>
          <a:xfrm>
            <a:off x="3336925" y="-15875"/>
            <a:ext cx="59594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0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 ml blood squirted from a syringe from a height of 1 m</a:t>
            </a:r>
            <a:endParaRPr/>
          </a:p>
        </p:txBody>
      </p:sp>
      <p:sp>
        <p:nvSpPr>
          <p:cNvPr id="1265" name="Shape 1265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44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2857500" y="1138237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6" name="Shape 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4500" y="0"/>
            <a:ext cx="5715000" cy="36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7262" y="3429000"/>
            <a:ext cx="7229475" cy="319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Shape 1270"/>
          <p:cNvSpPr txBox="1">
            <a:spLocks noGrp="1"/>
          </p:cNvSpPr>
          <p:nvPr>
            <p:ph type="title"/>
          </p:nvPr>
        </p:nvSpPr>
        <p:spPr>
          <a:xfrm>
            <a:off x="304800" y="609600"/>
            <a:ext cx="4267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Splash onto vertical surface</a:t>
            </a:r>
            <a:endParaRPr/>
          </a:p>
        </p:txBody>
      </p:sp>
      <p:pic>
        <p:nvPicPr>
          <p:cNvPr id="1271" name="Shape 12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7737" y="0"/>
            <a:ext cx="438626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2" name="Shape 1272"/>
          <p:cNvSpPr txBox="1"/>
          <p:nvPr/>
        </p:nvSpPr>
        <p:spPr>
          <a:xfrm>
            <a:off x="7772400" y="5791200"/>
            <a:ext cx="812800" cy="33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16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6” ruler</a:t>
            </a:r>
            <a:endParaRPr/>
          </a:p>
        </p:txBody>
      </p:sp>
      <p:sp>
        <p:nvSpPr>
          <p:cNvPr id="1273" name="Shape 1273"/>
          <p:cNvSpPr txBox="1"/>
          <p:nvPr/>
        </p:nvSpPr>
        <p:spPr>
          <a:xfrm>
            <a:off x="669925" y="1870075"/>
            <a:ext cx="3830637" cy="82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 ml blood thrown 1 m onto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vertical target surface</a:t>
            </a:r>
            <a:endParaRPr/>
          </a:p>
        </p:txBody>
      </p:sp>
      <p:pic>
        <p:nvPicPr>
          <p:cNvPr id="1274" name="Shape 12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7025" y="5562600"/>
            <a:ext cx="727075" cy="11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5" name="Shape 1275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45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Shape 1280"/>
          <p:cNvSpPr txBox="1">
            <a:spLocks noGrp="1"/>
          </p:cNvSpPr>
          <p:nvPr>
            <p:ph type="title"/>
          </p:nvPr>
        </p:nvSpPr>
        <p:spPr>
          <a:xfrm>
            <a:off x="1905000" y="228600"/>
            <a:ext cx="4495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Stamping in blood 1</a:t>
            </a:r>
            <a:endParaRPr/>
          </a:p>
        </p:txBody>
      </p:sp>
      <p:pic>
        <p:nvPicPr>
          <p:cNvPr id="1281" name="Shape 12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5162"/>
            <a:ext cx="9144000" cy="619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2" name="Shape 12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7025" y="5562600"/>
            <a:ext cx="727075" cy="11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3" name="Shape 1283"/>
          <p:cNvSpPr/>
          <p:nvPr/>
        </p:nvSpPr>
        <p:spPr>
          <a:xfrm>
            <a:off x="5181600" y="3505200"/>
            <a:ext cx="1219200" cy="19050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84" name="Shape 1284"/>
          <p:cNvSpPr txBox="1"/>
          <p:nvPr/>
        </p:nvSpPr>
        <p:spPr>
          <a:xfrm>
            <a:off x="6613525" y="4430712"/>
            <a:ext cx="176688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Area seen in close-up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next slide</a:t>
            </a:r>
            <a:endParaRPr/>
          </a:p>
        </p:txBody>
      </p:sp>
      <p:sp>
        <p:nvSpPr>
          <p:cNvPr id="1285" name="Shape 1285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46</a:t>
            </a:r>
            <a:endParaRPr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Shape 1290"/>
          <p:cNvSpPr txBox="1">
            <a:spLocks noGrp="1"/>
          </p:cNvSpPr>
          <p:nvPr>
            <p:ph type="title"/>
          </p:nvPr>
        </p:nvSpPr>
        <p:spPr>
          <a:xfrm>
            <a:off x="6172200" y="304800"/>
            <a:ext cx="2819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Stamping in blood </a:t>
            </a:r>
            <a:br>
              <a:rPr lang="en-US"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Close-up of heel area</a:t>
            </a:r>
            <a:endParaRPr/>
          </a:p>
        </p:txBody>
      </p:sp>
      <p:pic>
        <p:nvPicPr>
          <p:cNvPr id="1291" name="Shape 12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3675" y="0"/>
            <a:ext cx="47085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Shape 12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24800" y="5410200"/>
            <a:ext cx="727075" cy="11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3" name="Shape 1293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47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Shape 1298"/>
          <p:cNvSpPr txBox="1">
            <a:spLocks noGrp="1"/>
          </p:cNvSpPr>
          <p:nvPr>
            <p:ph type="title"/>
          </p:nvPr>
        </p:nvSpPr>
        <p:spPr>
          <a:xfrm>
            <a:off x="762000" y="2590800"/>
            <a:ext cx="746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36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Stamp 1</a:t>
            </a:r>
            <a:endParaRPr/>
          </a:p>
        </p:txBody>
      </p:sp>
      <p:pic>
        <p:nvPicPr>
          <p:cNvPr id="1299" name="Shape 12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0" name="Shape 1300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01" name="Shape 1301"/>
          <p:cNvSpPr txBox="1"/>
          <p:nvPr/>
        </p:nvSpPr>
        <p:spPr>
          <a:xfrm>
            <a:off x="1676400" y="152400"/>
            <a:ext cx="493077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Blood pool (10 drops) before stamping</a:t>
            </a:r>
            <a:endParaRPr/>
          </a:p>
        </p:txBody>
      </p:sp>
      <p:sp>
        <p:nvSpPr>
          <p:cNvPr id="1302" name="Shape 1302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48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Shape 1307"/>
          <p:cNvSpPr txBox="1">
            <a:spLocks noGrp="1"/>
          </p:cNvSpPr>
          <p:nvPr>
            <p:ph type="title"/>
          </p:nvPr>
        </p:nvSpPr>
        <p:spPr>
          <a:xfrm>
            <a:off x="609600" y="990600"/>
            <a:ext cx="746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36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Stamp 2</a:t>
            </a:r>
            <a:endParaRPr/>
          </a:p>
        </p:txBody>
      </p:sp>
      <p:pic>
        <p:nvPicPr>
          <p:cNvPr id="1308" name="Shape 13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9" name="Shape 1309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10" name="Shape 1310"/>
          <p:cNvSpPr txBox="1"/>
          <p:nvPr/>
        </p:nvSpPr>
        <p:spPr>
          <a:xfrm>
            <a:off x="1622425" y="228600"/>
            <a:ext cx="471011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Blood pool (10 drops) after stamping</a:t>
            </a:r>
            <a:endParaRPr/>
          </a:p>
        </p:txBody>
      </p:sp>
      <p:sp>
        <p:nvSpPr>
          <p:cNvPr id="1311" name="Shape 1311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49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Shape 1316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17" name="Shape 1317"/>
          <p:cNvSpPr txBox="1"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8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Arterial Spurt Pattern</a:t>
            </a:r>
            <a:endParaRPr/>
          </a:p>
        </p:txBody>
      </p:sp>
      <p:sp>
        <p:nvSpPr>
          <p:cNvPr id="1318" name="Shape 1318"/>
          <p:cNvSpPr txBox="1">
            <a:spLocks noGrp="1"/>
          </p:cNvSpPr>
          <p:nvPr>
            <p:ph type="body" idx="1"/>
          </p:nvPr>
        </p:nvSpPr>
        <p:spPr>
          <a:xfrm>
            <a:off x="1066800" y="1295400"/>
            <a:ext cx="70866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Blood exiting body under arterial pressure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Large stains with downward flow on vertical surfaces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wave-form of pulsatile flow may be apparent</a:t>
            </a:r>
            <a:endParaRPr/>
          </a:p>
        </p:txBody>
      </p:sp>
      <p:pic>
        <p:nvPicPr>
          <p:cNvPr id="1319" name="Shape 13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5337" y="152400"/>
            <a:ext cx="576262" cy="769937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lt2"/>
            </a:outerShdw>
          </a:effectLst>
        </p:spPr>
      </p:pic>
      <p:grpSp>
        <p:nvGrpSpPr>
          <p:cNvPr id="1320" name="Shape 1320"/>
          <p:cNvGrpSpPr/>
          <p:nvPr/>
        </p:nvGrpSpPr>
        <p:grpSpPr>
          <a:xfrm>
            <a:off x="1447800" y="3429000"/>
            <a:ext cx="5105400" cy="3048000"/>
            <a:chOff x="1447800" y="3429000"/>
            <a:chExt cx="5105400" cy="3048000"/>
          </a:xfrm>
        </p:grpSpPr>
        <p:sp>
          <p:nvSpPr>
            <p:cNvPr id="1321" name="Shape 1321"/>
            <p:cNvSpPr/>
            <p:nvPr/>
          </p:nvSpPr>
          <p:spPr>
            <a:xfrm>
              <a:off x="1447800" y="4800600"/>
              <a:ext cx="76200" cy="609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1322" name="Shape 1322"/>
            <p:cNvGrpSpPr/>
            <p:nvPr/>
          </p:nvGrpSpPr>
          <p:grpSpPr>
            <a:xfrm>
              <a:off x="1981200" y="4953000"/>
              <a:ext cx="152400" cy="1447800"/>
              <a:chOff x="1981200" y="4953000"/>
              <a:chExt cx="152400" cy="1447800"/>
            </a:xfrm>
          </p:grpSpPr>
          <p:sp>
            <p:nvSpPr>
              <p:cNvPr id="1323" name="Shape 1323"/>
              <p:cNvSpPr/>
              <p:nvPr/>
            </p:nvSpPr>
            <p:spPr>
              <a:xfrm>
                <a:off x="1981200" y="4953000"/>
                <a:ext cx="152400" cy="838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cxnSp>
            <p:nvCxnSpPr>
              <p:cNvPr id="1324" name="Shape 1324"/>
              <p:cNvCxnSpPr/>
              <p:nvPr/>
            </p:nvCxnSpPr>
            <p:spPr>
              <a:xfrm>
                <a:off x="2057400" y="5715000"/>
                <a:ext cx="0" cy="685800"/>
              </a:xfrm>
              <a:prstGeom prst="straightConnector1">
                <a:avLst/>
              </a:prstGeom>
              <a:noFill/>
              <a:ln w="381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  <p:sp>
          <p:nvSpPr>
            <p:cNvPr id="1325" name="Shape 1325"/>
            <p:cNvSpPr/>
            <p:nvPr/>
          </p:nvSpPr>
          <p:spPr>
            <a:xfrm>
              <a:off x="3200400" y="4267200"/>
              <a:ext cx="152400" cy="838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326" name="Shape 1326"/>
            <p:cNvCxnSpPr/>
            <p:nvPr/>
          </p:nvCxnSpPr>
          <p:spPr>
            <a:xfrm>
              <a:off x="3276600" y="5029200"/>
              <a:ext cx="0" cy="1447800"/>
            </a:xfrm>
            <a:prstGeom prst="straightConnector1">
              <a:avLst/>
            </a:prstGeom>
            <a:noFill/>
            <a:ln w="381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1327" name="Shape 1327"/>
            <p:cNvSpPr/>
            <p:nvPr/>
          </p:nvSpPr>
          <p:spPr>
            <a:xfrm>
              <a:off x="4572000" y="4191000"/>
              <a:ext cx="152400" cy="838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328" name="Shape 1328"/>
            <p:cNvCxnSpPr/>
            <p:nvPr/>
          </p:nvCxnSpPr>
          <p:spPr>
            <a:xfrm>
              <a:off x="4648200" y="4953000"/>
              <a:ext cx="0" cy="1447800"/>
            </a:xfrm>
            <a:prstGeom prst="straightConnector1">
              <a:avLst/>
            </a:prstGeom>
            <a:noFill/>
            <a:ln w="381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grpSp>
          <p:nvGrpSpPr>
            <p:cNvPr id="1329" name="Shape 1329"/>
            <p:cNvGrpSpPr/>
            <p:nvPr/>
          </p:nvGrpSpPr>
          <p:grpSpPr>
            <a:xfrm flipH="1">
              <a:off x="4876800" y="4191000"/>
              <a:ext cx="76200" cy="1066800"/>
              <a:chOff x="1981200" y="4953000"/>
              <a:chExt cx="152400" cy="1447800"/>
            </a:xfrm>
          </p:grpSpPr>
          <p:sp>
            <p:nvSpPr>
              <p:cNvPr id="1330" name="Shape 1330"/>
              <p:cNvSpPr/>
              <p:nvPr/>
            </p:nvSpPr>
            <p:spPr>
              <a:xfrm>
                <a:off x="1981200" y="4953000"/>
                <a:ext cx="152400" cy="838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cxnSp>
            <p:nvCxnSpPr>
              <p:cNvPr id="1331" name="Shape 1331"/>
              <p:cNvCxnSpPr/>
              <p:nvPr/>
            </p:nvCxnSpPr>
            <p:spPr>
              <a:xfrm>
                <a:off x="2057400" y="5715000"/>
                <a:ext cx="0" cy="685800"/>
              </a:xfrm>
              <a:prstGeom prst="straightConnector1">
                <a:avLst/>
              </a:prstGeom>
              <a:noFill/>
              <a:ln w="381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  <p:sp>
          <p:nvSpPr>
            <p:cNvPr id="1332" name="Shape 1332"/>
            <p:cNvSpPr/>
            <p:nvPr/>
          </p:nvSpPr>
          <p:spPr>
            <a:xfrm flipH="1">
              <a:off x="2819400" y="4648200"/>
              <a:ext cx="76200" cy="6175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333" name="Shape 1333"/>
            <p:cNvCxnSpPr/>
            <p:nvPr/>
          </p:nvCxnSpPr>
          <p:spPr>
            <a:xfrm flipH="1">
              <a:off x="2819400" y="5210175"/>
              <a:ext cx="38100" cy="1190625"/>
            </a:xfrm>
            <a:prstGeom prst="straightConnector1">
              <a:avLst/>
            </a:prstGeom>
            <a:noFill/>
            <a:ln w="381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1334" name="Shape 1334"/>
            <p:cNvSpPr/>
            <p:nvPr/>
          </p:nvSpPr>
          <p:spPr>
            <a:xfrm flipH="1">
              <a:off x="3505200" y="4495800"/>
              <a:ext cx="76200" cy="6175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335" name="Shape 1335"/>
            <p:cNvCxnSpPr/>
            <p:nvPr/>
          </p:nvCxnSpPr>
          <p:spPr>
            <a:xfrm>
              <a:off x="3543300" y="5057775"/>
              <a:ext cx="38100" cy="1419225"/>
            </a:xfrm>
            <a:prstGeom prst="straightConnector1">
              <a:avLst/>
            </a:prstGeom>
            <a:noFill/>
            <a:ln w="381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1336" name="Shape 1336"/>
            <p:cNvSpPr/>
            <p:nvPr/>
          </p:nvSpPr>
          <p:spPr>
            <a:xfrm flipH="1">
              <a:off x="3886200" y="4572000"/>
              <a:ext cx="76200" cy="6175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337" name="Shape 1337"/>
            <p:cNvCxnSpPr/>
            <p:nvPr/>
          </p:nvCxnSpPr>
          <p:spPr>
            <a:xfrm flipH="1">
              <a:off x="3886200" y="5133975"/>
              <a:ext cx="38100" cy="1343025"/>
            </a:xfrm>
            <a:prstGeom prst="straightConnector1">
              <a:avLst/>
            </a:prstGeom>
            <a:noFill/>
            <a:ln w="381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grpSp>
          <p:nvGrpSpPr>
            <p:cNvPr id="1338" name="Shape 1338"/>
            <p:cNvGrpSpPr/>
            <p:nvPr/>
          </p:nvGrpSpPr>
          <p:grpSpPr>
            <a:xfrm>
              <a:off x="4191000" y="4572000"/>
              <a:ext cx="152400" cy="1905000"/>
              <a:chOff x="4191000" y="4572000"/>
              <a:chExt cx="152400" cy="1905000"/>
            </a:xfrm>
          </p:grpSpPr>
          <p:sp>
            <p:nvSpPr>
              <p:cNvPr id="1339" name="Shape 1339"/>
              <p:cNvSpPr/>
              <p:nvPr/>
            </p:nvSpPr>
            <p:spPr>
              <a:xfrm>
                <a:off x="4191000" y="4572000"/>
                <a:ext cx="152400" cy="838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cxnSp>
            <p:nvCxnSpPr>
              <p:cNvPr id="1340" name="Shape 1340"/>
              <p:cNvCxnSpPr/>
              <p:nvPr/>
            </p:nvCxnSpPr>
            <p:spPr>
              <a:xfrm>
                <a:off x="4267200" y="5410200"/>
                <a:ext cx="0" cy="1066800"/>
              </a:xfrm>
              <a:prstGeom prst="straightConnector1">
                <a:avLst/>
              </a:prstGeom>
              <a:noFill/>
              <a:ln w="38100" cap="sq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  <p:sp>
          <p:nvSpPr>
            <p:cNvPr id="1341" name="Shape 1341"/>
            <p:cNvSpPr/>
            <p:nvPr/>
          </p:nvSpPr>
          <p:spPr>
            <a:xfrm>
              <a:off x="2362200" y="4800600"/>
              <a:ext cx="152400" cy="838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342" name="Shape 1342"/>
            <p:cNvCxnSpPr/>
            <p:nvPr/>
          </p:nvCxnSpPr>
          <p:spPr>
            <a:xfrm>
              <a:off x="2438400" y="5562600"/>
              <a:ext cx="0" cy="838200"/>
            </a:xfrm>
            <a:prstGeom prst="straightConnector1">
              <a:avLst/>
            </a:prstGeom>
            <a:noFill/>
            <a:ln w="381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1343" name="Shape 1343"/>
            <p:cNvSpPr/>
            <p:nvPr/>
          </p:nvSpPr>
          <p:spPr>
            <a:xfrm>
              <a:off x="1828800" y="4495800"/>
              <a:ext cx="152400" cy="838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344" name="Shape 1344"/>
            <p:cNvCxnSpPr/>
            <p:nvPr/>
          </p:nvCxnSpPr>
          <p:spPr>
            <a:xfrm>
              <a:off x="1905000" y="5257800"/>
              <a:ext cx="0" cy="1143000"/>
            </a:xfrm>
            <a:prstGeom prst="straightConnector1">
              <a:avLst/>
            </a:prstGeom>
            <a:noFill/>
            <a:ln w="381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1345" name="Shape 1345"/>
            <p:cNvSpPr/>
            <p:nvPr/>
          </p:nvSpPr>
          <p:spPr>
            <a:xfrm>
              <a:off x="5562600" y="3505200"/>
              <a:ext cx="152400" cy="838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346" name="Shape 1346"/>
            <p:cNvCxnSpPr/>
            <p:nvPr/>
          </p:nvCxnSpPr>
          <p:spPr>
            <a:xfrm>
              <a:off x="5638800" y="4267200"/>
              <a:ext cx="0" cy="2133600"/>
            </a:xfrm>
            <a:prstGeom prst="straightConnector1">
              <a:avLst/>
            </a:prstGeom>
            <a:noFill/>
            <a:ln w="381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1347" name="Shape 1347"/>
            <p:cNvSpPr/>
            <p:nvPr/>
          </p:nvSpPr>
          <p:spPr>
            <a:xfrm>
              <a:off x="1447800" y="4800600"/>
              <a:ext cx="76200" cy="609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48" name="Shape 1348"/>
            <p:cNvSpPr/>
            <p:nvPr/>
          </p:nvSpPr>
          <p:spPr>
            <a:xfrm>
              <a:off x="2590800" y="5105400"/>
              <a:ext cx="76200" cy="609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49" name="Shape 1349"/>
            <p:cNvSpPr/>
            <p:nvPr/>
          </p:nvSpPr>
          <p:spPr>
            <a:xfrm>
              <a:off x="3048000" y="5029200"/>
              <a:ext cx="76200" cy="609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50" name="Shape 1350"/>
            <p:cNvSpPr/>
            <p:nvPr/>
          </p:nvSpPr>
          <p:spPr>
            <a:xfrm>
              <a:off x="3657600" y="4648200"/>
              <a:ext cx="76200" cy="609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51" name="Shape 1351"/>
            <p:cNvSpPr/>
            <p:nvPr/>
          </p:nvSpPr>
          <p:spPr>
            <a:xfrm>
              <a:off x="5029200" y="3733800"/>
              <a:ext cx="76200" cy="609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52" name="Shape 1352"/>
            <p:cNvSpPr/>
            <p:nvPr/>
          </p:nvSpPr>
          <p:spPr>
            <a:xfrm>
              <a:off x="5257800" y="3429000"/>
              <a:ext cx="152400" cy="838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353" name="Shape 1353"/>
            <p:cNvCxnSpPr/>
            <p:nvPr/>
          </p:nvCxnSpPr>
          <p:spPr>
            <a:xfrm>
              <a:off x="5334000" y="4191000"/>
              <a:ext cx="0" cy="2286000"/>
            </a:xfrm>
            <a:prstGeom prst="straightConnector1">
              <a:avLst/>
            </a:prstGeom>
            <a:noFill/>
            <a:ln w="381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1354" name="Shape 1354"/>
            <p:cNvCxnSpPr/>
            <p:nvPr/>
          </p:nvCxnSpPr>
          <p:spPr>
            <a:xfrm>
              <a:off x="4953000" y="5257800"/>
              <a:ext cx="0" cy="914400"/>
            </a:xfrm>
            <a:prstGeom prst="straightConnector1">
              <a:avLst/>
            </a:prstGeom>
            <a:noFill/>
            <a:ln w="28575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1355" name="Shape 1355"/>
            <p:cNvSpPr/>
            <p:nvPr/>
          </p:nvSpPr>
          <p:spPr>
            <a:xfrm>
              <a:off x="4038600" y="5257800"/>
              <a:ext cx="76200" cy="609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56" name="Shape 1356"/>
            <p:cNvSpPr/>
            <p:nvPr/>
          </p:nvSpPr>
          <p:spPr>
            <a:xfrm>
              <a:off x="3429000" y="5562600"/>
              <a:ext cx="76200" cy="609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57" name="Shape 1357"/>
            <p:cNvSpPr/>
            <p:nvPr/>
          </p:nvSpPr>
          <p:spPr>
            <a:xfrm>
              <a:off x="4724400" y="5029200"/>
              <a:ext cx="76200" cy="609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58" name="Shape 1358"/>
            <p:cNvSpPr/>
            <p:nvPr/>
          </p:nvSpPr>
          <p:spPr>
            <a:xfrm>
              <a:off x="5105400" y="4419600"/>
              <a:ext cx="76200" cy="609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59" name="Shape 1359"/>
            <p:cNvSpPr/>
            <p:nvPr/>
          </p:nvSpPr>
          <p:spPr>
            <a:xfrm>
              <a:off x="5867400" y="3581400"/>
              <a:ext cx="76200" cy="609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60" name="Shape 1360"/>
            <p:cNvSpPr/>
            <p:nvPr/>
          </p:nvSpPr>
          <p:spPr>
            <a:xfrm>
              <a:off x="6096000" y="3733800"/>
              <a:ext cx="152400" cy="838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361" name="Shape 1361"/>
            <p:cNvCxnSpPr/>
            <p:nvPr/>
          </p:nvCxnSpPr>
          <p:spPr>
            <a:xfrm>
              <a:off x="6172200" y="4572000"/>
              <a:ext cx="0" cy="1828800"/>
            </a:xfrm>
            <a:prstGeom prst="straightConnector1">
              <a:avLst/>
            </a:prstGeom>
            <a:noFill/>
            <a:ln w="381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1362" name="Shape 1362"/>
            <p:cNvSpPr/>
            <p:nvPr/>
          </p:nvSpPr>
          <p:spPr>
            <a:xfrm>
              <a:off x="6400800" y="4038600"/>
              <a:ext cx="152400" cy="838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363" name="Shape 1363"/>
            <p:cNvCxnSpPr/>
            <p:nvPr/>
          </p:nvCxnSpPr>
          <p:spPr>
            <a:xfrm>
              <a:off x="6477000" y="4648200"/>
              <a:ext cx="0" cy="1828800"/>
            </a:xfrm>
            <a:prstGeom prst="straightConnector1">
              <a:avLst/>
            </a:prstGeom>
            <a:noFill/>
            <a:ln w="3810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1364" name="Shape 1364"/>
            <p:cNvSpPr/>
            <p:nvPr/>
          </p:nvSpPr>
          <p:spPr>
            <a:xfrm>
              <a:off x="5715000" y="4724400"/>
              <a:ext cx="76200" cy="609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65" name="Shape 1365"/>
            <p:cNvSpPr/>
            <p:nvPr/>
          </p:nvSpPr>
          <p:spPr>
            <a:xfrm>
              <a:off x="5943600" y="5105400"/>
              <a:ext cx="76200" cy="609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366" name="Shape 1366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50</a:t>
            </a:r>
            <a:endParaRPr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1" name="Shape 13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28600"/>
            <a:ext cx="9144000" cy="638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2" name="Shape 1372"/>
          <p:cNvSpPr txBox="1">
            <a:spLocks noGrp="1"/>
          </p:cNvSpPr>
          <p:nvPr>
            <p:ph type="title"/>
          </p:nvPr>
        </p:nvSpPr>
        <p:spPr>
          <a:xfrm>
            <a:off x="-228600" y="1600200"/>
            <a:ext cx="4800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Small arterial spurt</a:t>
            </a:r>
            <a:endParaRPr/>
          </a:p>
        </p:txBody>
      </p:sp>
      <p:sp>
        <p:nvSpPr>
          <p:cNvPr id="1373" name="Shape 1373"/>
          <p:cNvSpPr/>
          <p:nvPr/>
        </p:nvSpPr>
        <p:spPr>
          <a:xfrm>
            <a:off x="2667000" y="2362200"/>
            <a:ext cx="76200" cy="533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4" name="Shape 1374"/>
          <p:cNvSpPr txBox="1"/>
          <p:nvPr/>
        </p:nvSpPr>
        <p:spPr>
          <a:xfrm>
            <a:off x="6477000" y="762000"/>
            <a:ext cx="9953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Times New Roman"/>
              <a:buNone/>
            </a:pPr>
            <a:r>
              <a:rPr lang="en-US" sz="2400" b="0" i="0" u="none">
                <a:solidFill>
                  <a:srgbClr val="FFFF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spatter</a:t>
            </a:r>
            <a:endParaRPr/>
          </a:p>
        </p:txBody>
      </p:sp>
      <p:sp>
        <p:nvSpPr>
          <p:cNvPr id="1375" name="Shape 1375"/>
          <p:cNvSpPr/>
          <p:nvPr/>
        </p:nvSpPr>
        <p:spPr>
          <a:xfrm>
            <a:off x="5410200" y="990600"/>
            <a:ext cx="990600" cy="152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6" name="Shape 1376"/>
          <p:cNvSpPr txBox="1"/>
          <p:nvPr/>
        </p:nvSpPr>
        <p:spPr>
          <a:xfrm>
            <a:off x="6689725" y="2479675"/>
            <a:ext cx="196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Times New Roman"/>
              <a:buNone/>
            </a:pPr>
            <a:r>
              <a:rPr lang="en-US" sz="2400" b="0" i="0" u="none">
                <a:solidFill>
                  <a:srgbClr val="FFFF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broken pottery</a:t>
            </a:r>
            <a:endParaRPr/>
          </a:p>
        </p:txBody>
      </p:sp>
      <p:sp>
        <p:nvSpPr>
          <p:cNvPr id="1377" name="Shape 1377"/>
          <p:cNvSpPr/>
          <p:nvPr/>
        </p:nvSpPr>
        <p:spPr>
          <a:xfrm>
            <a:off x="6934200" y="2895600"/>
            <a:ext cx="152400" cy="2057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8" name="Shape 1378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51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3" name="Shape 13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30237"/>
            <a:ext cx="9144000" cy="6227762"/>
          </a:xfrm>
          <a:prstGeom prst="rect">
            <a:avLst/>
          </a:prstGeom>
          <a:noFill/>
          <a:ln>
            <a:noFill/>
          </a:ln>
        </p:spPr>
      </p:pic>
      <p:sp>
        <p:nvSpPr>
          <p:cNvPr id="1384" name="Shape 1384"/>
          <p:cNvSpPr txBox="1">
            <a:spLocks noGrp="1"/>
          </p:cNvSpPr>
          <p:nvPr>
            <p:ph type="title"/>
          </p:nvPr>
        </p:nvSpPr>
        <p:spPr>
          <a:xfrm>
            <a:off x="685800" y="0"/>
            <a:ext cx="6553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Neck incisions (scene)</a:t>
            </a:r>
            <a:endParaRPr/>
          </a:p>
        </p:txBody>
      </p:sp>
      <p:sp>
        <p:nvSpPr>
          <p:cNvPr id="1385" name="Shape 1385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52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Shape 1390"/>
          <p:cNvSpPr txBox="1">
            <a:spLocks noGrp="1"/>
          </p:cNvSpPr>
          <p:nvPr>
            <p:ph type="title"/>
          </p:nvPr>
        </p:nvSpPr>
        <p:spPr>
          <a:xfrm>
            <a:off x="4953000" y="381000"/>
            <a:ext cx="4038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Neck incisions </a:t>
            </a:r>
            <a:br>
              <a:rPr lang="en-US"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endParaRPr/>
          </a:p>
        </p:txBody>
      </p:sp>
      <p:pic>
        <p:nvPicPr>
          <p:cNvPr id="1391" name="Shape 13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953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2" name="Shape 1392"/>
          <p:cNvSpPr txBox="1"/>
          <p:nvPr/>
        </p:nvSpPr>
        <p:spPr>
          <a:xfrm>
            <a:off x="5165725" y="5375275"/>
            <a:ext cx="228758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Thyroid cartilage</a:t>
            </a:r>
            <a:endParaRPr/>
          </a:p>
        </p:txBody>
      </p:sp>
      <p:sp>
        <p:nvSpPr>
          <p:cNvPr id="1393" name="Shape 1393"/>
          <p:cNvSpPr txBox="1"/>
          <p:nvPr/>
        </p:nvSpPr>
        <p:spPr>
          <a:xfrm>
            <a:off x="5165725" y="3200400"/>
            <a:ext cx="29146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Probe in carotid artery</a:t>
            </a:r>
            <a:endParaRPr/>
          </a:p>
        </p:txBody>
      </p:sp>
      <p:cxnSp>
        <p:nvCxnSpPr>
          <p:cNvPr id="1394" name="Shape 1394"/>
          <p:cNvCxnSpPr/>
          <p:nvPr/>
        </p:nvCxnSpPr>
        <p:spPr>
          <a:xfrm rot="10800000">
            <a:off x="2590800" y="3429000"/>
            <a:ext cx="2590800" cy="0"/>
          </a:xfrm>
          <a:prstGeom prst="straightConnector1">
            <a:avLst/>
          </a:prstGeom>
          <a:noFill/>
          <a:ln w="12700" cap="sq" cmpd="sng">
            <a:solidFill>
              <a:schemeClr val="hlink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395" name="Shape 1395"/>
          <p:cNvCxnSpPr/>
          <p:nvPr/>
        </p:nvCxnSpPr>
        <p:spPr>
          <a:xfrm rot="10800000">
            <a:off x="914400" y="5638800"/>
            <a:ext cx="4191000" cy="0"/>
          </a:xfrm>
          <a:prstGeom prst="straightConnector1">
            <a:avLst/>
          </a:prstGeom>
          <a:noFill/>
          <a:ln w="12700" cap="sq" cmpd="sng">
            <a:solidFill>
              <a:schemeClr val="hlink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396" name="Shape 1396"/>
          <p:cNvSpPr txBox="1"/>
          <p:nvPr/>
        </p:nvSpPr>
        <p:spPr>
          <a:xfrm>
            <a:off x="5165725" y="1641475"/>
            <a:ext cx="262731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‘Hesitation’ injuries</a:t>
            </a:r>
            <a:endParaRPr/>
          </a:p>
        </p:txBody>
      </p:sp>
      <p:cxnSp>
        <p:nvCxnSpPr>
          <p:cNvPr id="1397" name="Shape 1397"/>
          <p:cNvCxnSpPr/>
          <p:nvPr/>
        </p:nvCxnSpPr>
        <p:spPr>
          <a:xfrm rot="10800000">
            <a:off x="4572000" y="1828800"/>
            <a:ext cx="685800" cy="0"/>
          </a:xfrm>
          <a:prstGeom prst="straightConnector1">
            <a:avLst/>
          </a:prstGeom>
          <a:noFill/>
          <a:ln w="12700" cap="sq" cmpd="sng">
            <a:solidFill>
              <a:schemeClr val="hlink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398" name="Shape 1398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53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Shape 1403"/>
          <p:cNvSpPr txBox="1"/>
          <p:nvPr/>
        </p:nvSpPr>
        <p:spPr>
          <a:xfrm>
            <a:off x="457200" y="1676400"/>
            <a:ext cx="7848600" cy="4724400"/>
          </a:xfrm>
          <a:prstGeom prst="rect">
            <a:avLst/>
          </a:prstGeom>
          <a:solidFill>
            <a:srgbClr val="FFFFCC"/>
          </a:solidFill>
          <a:ln w="76200" cap="sq" cmpd="sng">
            <a:solidFill>
              <a:srgbClr val="FFFF99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17960" dir="2700000">
              <a:srgbClr val="CACA79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04" name="Shape 1404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05" name="Shape 1405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3600" b="1" i="0" u="sng" strike="noStrike" cap="none" dirty="0" smtClean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/>
            </a:r>
            <a:br>
              <a:rPr lang="en-US" sz="3600" b="1" i="0" u="sng" strike="noStrike" cap="none" dirty="0" smtClean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3600" b="1" u="sng" dirty="0"/>
              <a:t/>
            </a:r>
            <a:br>
              <a:rPr lang="en-US" sz="3600" b="1" u="sng" dirty="0"/>
            </a:br>
            <a:r>
              <a:rPr lang="en-US" sz="3200" b="1" i="0" u="sng" strike="noStrike" cap="none" dirty="0" smtClean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Medium </a:t>
            </a:r>
            <a:r>
              <a:rPr lang="en-US" sz="3200" b="1" i="0" u="sng" strike="noStrike" cap="none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Velocity </a:t>
            </a:r>
            <a:r>
              <a:rPr lang="en-US" sz="3200" b="1" i="0" u="sng" strike="noStrike" cap="none" dirty="0" smtClean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Blood </a:t>
            </a:r>
            <a:r>
              <a:rPr lang="en-US" sz="3200" b="1" i="0" u="sng" strike="noStrike" cap="none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Spatter</a:t>
            </a:r>
            <a:r>
              <a:rPr lang="en-US" b="1" i="0" u="sng" strike="noStrike" cap="none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/>
            </a:r>
            <a:br>
              <a:rPr lang="en-US" b="1" i="0" u="sng" strike="noStrike" cap="none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endParaRPr dirty="0"/>
          </a:p>
        </p:txBody>
      </p:sp>
      <p:sp>
        <p:nvSpPr>
          <p:cNvPr id="1406" name="Shape 1406"/>
          <p:cNvSpPr txBox="1">
            <a:spLocks noGrp="1"/>
          </p:cNvSpPr>
          <p:nvPr>
            <p:ph type="body" idx="1"/>
          </p:nvPr>
        </p:nvSpPr>
        <p:spPr>
          <a:xfrm>
            <a:off x="1066800" y="1905000"/>
            <a:ext cx="7086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Blood source subjected to MV impact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1320"/>
              <a:buFont typeface="Noto Sans Symbols"/>
              <a:buChar char="■"/>
            </a:pPr>
            <a:r>
              <a:rPr lang="en-US" sz="2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(25 - 100 f/s, 7.5 - 30 m/s)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Spot diameter: mostly 1 - 4 mm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Blows with weapon (e.g. baseball bat)</a:t>
            </a:r>
            <a:endParaRPr/>
          </a:p>
          <a:p>
            <a:pPr marL="342900" marR="0" lvl="0" indent="-23622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None/>
            </a:pPr>
            <a:endParaRPr sz="2800" b="1" i="0" u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407" name="Shape 14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5337" y="152400"/>
            <a:ext cx="576262" cy="769937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lt2"/>
            </a:outerShdw>
          </a:effectLst>
        </p:spPr>
      </p:pic>
      <p:sp>
        <p:nvSpPr>
          <p:cNvPr id="1408" name="Shape 1408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54</a:t>
            </a:r>
            <a:endParaRPr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1150937" y="617537"/>
            <a:ext cx="779303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Questions</a:t>
            </a:r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1182687" y="2017712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AutoNum type="arabicPeriod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What Biological evidence will blood provide,, in the bedroom?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AutoNum type="arabicPeriod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What information does the Blood stain evidence provide? </a:t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Shape 1413"/>
          <p:cNvSpPr txBox="1"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2400" b="0" i="0" u="none" strike="noStrike" cap="none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Medium velocity blood spatter.</a:t>
            </a:r>
            <a:br>
              <a:rPr lang="en-US" sz="2400" b="0" i="0" u="none" strike="noStrike" cap="none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2400" b="0" i="0" u="none" strike="noStrike" cap="none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Point of impact 15 cm in front of vertical target surface</a:t>
            </a:r>
            <a:endParaRPr dirty="0"/>
          </a:p>
        </p:txBody>
      </p:sp>
      <p:pic>
        <p:nvPicPr>
          <p:cNvPr id="1414" name="Shape 14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1447800"/>
            <a:ext cx="8763000" cy="5097462"/>
          </a:xfrm>
          <a:prstGeom prst="rect">
            <a:avLst/>
          </a:prstGeom>
          <a:noFill/>
          <a:ln>
            <a:noFill/>
          </a:ln>
        </p:spPr>
      </p:pic>
      <p:sp>
        <p:nvSpPr>
          <p:cNvPr id="1415" name="Shape 1415"/>
          <p:cNvSpPr txBox="1"/>
          <p:nvPr/>
        </p:nvSpPr>
        <p:spPr>
          <a:xfrm>
            <a:off x="7716837" y="2514600"/>
            <a:ext cx="11223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6” ruler</a:t>
            </a:r>
            <a:endParaRPr/>
          </a:p>
        </p:txBody>
      </p:sp>
      <p:pic>
        <p:nvPicPr>
          <p:cNvPr id="1416" name="Shape 14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7025" y="5562600"/>
            <a:ext cx="727075" cy="11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7" name="Shape 1417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55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Shape 1422"/>
          <p:cNvSpPr txBox="1">
            <a:spLocks noGrp="1"/>
          </p:cNvSpPr>
          <p:nvPr>
            <p:ph type="title"/>
          </p:nvPr>
        </p:nvSpPr>
        <p:spPr>
          <a:xfrm>
            <a:off x="4191000" y="2438400"/>
            <a:ext cx="4800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36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Flick 1:</a:t>
            </a:r>
            <a:endParaRPr/>
          </a:p>
        </p:txBody>
      </p:sp>
      <p:sp>
        <p:nvSpPr>
          <p:cNvPr id="1423" name="Shape 1423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24" name="Shape 1424"/>
          <p:cNvSpPr txBox="1"/>
          <p:nvPr/>
        </p:nvSpPr>
        <p:spPr>
          <a:xfrm>
            <a:off x="152400" y="352425"/>
            <a:ext cx="3886200" cy="1552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Blood flicked between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middle finger &amp; thumb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onto a vertical smooth surface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from a distance of 15 cm</a:t>
            </a:r>
            <a:endParaRPr/>
          </a:p>
        </p:txBody>
      </p:sp>
      <p:pic>
        <p:nvPicPr>
          <p:cNvPr id="1425" name="Shape 14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6" name="Shape 1426"/>
          <p:cNvSpPr txBox="1"/>
          <p:nvPr/>
        </p:nvSpPr>
        <p:spPr>
          <a:xfrm>
            <a:off x="152400" y="6324600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56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Shape 1431"/>
          <p:cNvSpPr txBox="1"/>
          <p:nvPr/>
        </p:nvSpPr>
        <p:spPr>
          <a:xfrm>
            <a:off x="4419600" y="2514600"/>
            <a:ext cx="4495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3600" b="1" i="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Flick 2:</a:t>
            </a:r>
            <a:endParaRPr/>
          </a:p>
        </p:txBody>
      </p:sp>
      <p:sp>
        <p:nvSpPr>
          <p:cNvPr id="1432" name="Shape 1432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33" name="Shape 1433"/>
          <p:cNvSpPr txBox="1"/>
          <p:nvPr/>
        </p:nvSpPr>
        <p:spPr>
          <a:xfrm>
            <a:off x="152400" y="381000"/>
            <a:ext cx="3886200" cy="1552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Blood flicked between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middle finger &amp; thumb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onto a vertical smooth surface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from a distance of 15 cm</a:t>
            </a:r>
            <a:endParaRPr/>
          </a:p>
        </p:txBody>
      </p:sp>
      <p:pic>
        <p:nvPicPr>
          <p:cNvPr id="1434" name="Shape 14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5" name="Shape 1435"/>
          <p:cNvSpPr txBox="1"/>
          <p:nvPr/>
        </p:nvSpPr>
        <p:spPr>
          <a:xfrm>
            <a:off x="120650" y="6324600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57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Shape 1440"/>
          <p:cNvSpPr txBox="1"/>
          <p:nvPr/>
        </p:nvSpPr>
        <p:spPr>
          <a:xfrm>
            <a:off x="457200" y="1066800"/>
            <a:ext cx="7848600" cy="5410200"/>
          </a:xfrm>
          <a:prstGeom prst="rect">
            <a:avLst/>
          </a:prstGeom>
          <a:solidFill>
            <a:srgbClr val="FFFFCC"/>
          </a:solidFill>
          <a:ln w="76200" cap="sq" cmpd="sng">
            <a:solidFill>
              <a:srgbClr val="FFFF99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17960" dir="2700000">
              <a:srgbClr val="CACA79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41" name="Shape 1441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42" name="Shape 1442"/>
          <p:cNvSpPr txBox="1"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3600" b="1" i="0" u="sng" strike="noStrike" cap="none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High Velocity Blood Spatter</a:t>
            </a:r>
            <a:r>
              <a:rPr lang="en-US" sz="4800" b="1" i="0" u="sng" strike="noStrike" cap="none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/>
            </a:r>
            <a:br>
              <a:rPr lang="en-US" sz="4800" b="1" i="0" u="sng" strike="noStrike" cap="none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endParaRPr dirty="0"/>
          </a:p>
        </p:txBody>
      </p:sp>
      <p:sp>
        <p:nvSpPr>
          <p:cNvPr id="1443" name="Shape 1443"/>
          <p:cNvSpPr txBox="1">
            <a:spLocks noGrp="1"/>
          </p:cNvSpPr>
          <p:nvPr>
            <p:ph type="body" idx="1"/>
          </p:nvPr>
        </p:nvSpPr>
        <p:spPr>
          <a:xfrm>
            <a:off x="1066800" y="1447800"/>
            <a:ext cx="7086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Blood source subjected to HV impact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1320"/>
              <a:buFont typeface="Noto Sans Symbols"/>
              <a:buChar char="■"/>
            </a:pPr>
            <a:r>
              <a:rPr lang="en-US" sz="2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&gt; 100 f/s, 30 m/s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Fine mist: spot size &lt; 0.1 mm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Small mass limits spread to 1 m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!Some larger droplets reach further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Gunshot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132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back-spatter from entry wound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132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forward spatter from exit wound</a:t>
            </a:r>
            <a:endParaRPr sz="2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High speed machinery</a:t>
            </a:r>
            <a:endParaRPr/>
          </a:p>
        </p:txBody>
      </p:sp>
      <p:pic>
        <p:nvPicPr>
          <p:cNvPr id="1444" name="Shape 14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5337" y="152400"/>
            <a:ext cx="576262" cy="769937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lt2"/>
            </a:outerShdw>
          </a:effectLst>
        </p:spPr>
      </p:pic>
      <p:sp>
        <p:nvSpPr>
          <p:cNvPr id="1445" name="Shape 1445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58</a:t>
            </a:r>
            <a:endParaRPr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0" name="Shape 14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1" name="Shape 1451"/>
          <p:cNvSpPr txBox="1">
            <a:spLocks noGrp="1"/>
          </p:cNvSpPr>
          <p:nvPr>
            <p:ph type="title"/>
          </p:nvPr>
        </p:nvSpPr>
        <p:spPr>
          <a:xfrm>
            <a:off x="76200" y="0"/>
            <a:ext cx="5029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ahoma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Gunshot: back&amp; forward spatter</a:t>
            </a:r>
            <a:endParaRPr/>
          </a:p>
        </p:txBody>
      </p:sp>
      <p:sp>
        <p:nvSpPr>
          <p:cNvPr id="1452" name="Shape 1452"/>
          <p:cNvSpPr txBox="1"/>
          <p:nvPr/>
        </p:nvSpPr>
        <p:spPr>
          <a:xfrm>
            <a:off x="228600" y="485775"/>
            <a:ext cx="49530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rPr lang="en-US" sz="18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Bloodstained foam held just above target surface.</a:t>
            </a:r>
            <a:endParaRPr/>
          </a:p>
        </p:txBody>
      </p:sp>
      <p:sp>
        <p:nvSpPr>
          <p:cNvPr id="1453" name="Shape 1453"/>
          <p:cNvSpPr/>
          <p:nvPr/>
        </p:nvSpPr>
        <p:spPr>
          <a:xfrm flipH="1">
            <a:off x="6553200" y="3276600"/>
            <a:ext cx="1143000" cy="2286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54" name="Shape 1454"/>
          <p:cNvSpPr txBox="1"/>
          <p:nvPr/>
        </p:nvSpPr>
        <p:spPr>
          <a:xfrm>
            <a:off x="762000" y="4572000"/>
            <a:ext cx="1798637" cy="82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Back-spatter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 entry</a:t>
            </a:r>
            <a:endParaRPr/>
          </a:p>
        </p:txBody>
      </p:sp>
      <p:sp>
        <p:nvSpPr>
          <p:cNvPr id="1455" name="Shape 1455"/>
          <p:cNvSpPr txBox="1"/>
          <p:nvPr/>
        </p:nvSpPr>
        <p:spPr>
          <a:xfrm>
            <a:off x="3200400" y="4648200"/>
            <a:ext cx="2105025" cy="82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Forward spatter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 exit</a:t>
            </a:r>
            <a:endParaRPr/>
          </a:p>
        </p:txBody>
      </p:sp>
      <p:grpSp>
        <p:nvGrpSpPr>
          <p:cNvPr id="1456" name="Shape 1456"/>
          <p:cNvGrpSpPr/>
          <p:nvPr/>
        </p:nvGrpSpPr>
        <p:grpSpPr>
          <a:xfrm flipH="1">
            <a:off x="304800" y="2743200"/>
            <a:ext cx="1143000" cy="762000"/>
            <a:chOff x="7848600" y="2743200"/>
            <a:chExt cx="1143000" cy="762000"/>
          </a:xfrm>
        </p:grpSpPr>
        <p:sp>
          <p:nvSpPr>
            <p:cNvPr id="1457" name="Shape 1457"/>
            <p:cNvSpPr txBox="1"/>
            <p:nvPr/>
          </p:nvSpPr>
          <p:spPr>
            <a:xfrm>
              <a:off x="8077200" y="2743200"/>
              <a:ext cx="8763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2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bullet</a:t>
              </a:r>
              <a:endParaRPr/>
            </a:p>
          </p:txBody>
        </p:sp>
        <p:sp>
          <p:nvSpPr>
            <p:cNvPr id="1458" name="Shape 1458"/>
            <p:cNvSpPr/>
            <p:nvPr/>
          </p:nvSpPr>
          <p:spPr>
            <a:xfrm>
              <a:off x="7848600" y="3276600"/>
              <a:ext cx="1143000" cy="2286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459" name="Shape 1459"/>
          <p:cNvSpPr txBox="1"/>
          <p:nvPr/>
        </p:nvSpPr>
        <p:spPr>
          <a:xfrm>
            <a:off x="381000" y="876300"/>
            <a:ext cx="36449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1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Bullet passing L to R just above sheet</a:t>
            </a:r>
            <a:endParaRPr/>
          </a:p>
        </p:txBody>
      </p:sp>
      <p:grpSp>
        <p:nvGrpSpPr>
          <p:cNvPr id="1460" name="Shape 1460"/>
          <p:cNvGrpSpPr/>
          <p:nvPr/>
        </p:nvGrpSpPr>
        <p:grpSpPr>
          <a:xfrm>
            <a:off x="1524000" y="2025650"/>
            <a:ext cx="1981200" cy="1098550"/>
            <a:chOff x="1524000" y="2025650"/>
            <a:chExt cx="1981200" cy="1098550"/>
          </a:xfrm>
        </p:grpSpPr>
        <p:sp>
          <p:nvSpPr>
            <p:cNvPr id="1461" name="Shape 1461"/>
            <p:cNvSpPr txBox="1"/>
            <p:nvPr/>
          </p:nvSpPr>
          <p:spPr>
            <a:xfrm>
              <a:off x="1524000" y="2025650"/>
              <a:ext cx="1981200" cy="641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18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Bullet enters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18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foam</a:t>
              </a:r>
              <a:endParaRPr/>
            </a:p>
          </p:txBody>
        </p:sp>
        <p:sp>
          <p:nvSpPr>
            <p:cNvPr id="1462" name="Shape 1462"/>
            <p:cNvSpPr/>
            <p:nvPr/>
          </p:nvSpPr>
          <p:spPr>
            <a:xfrm>
              <a:off x="2286000" y="2438400"/>
              <a:ext cx="76200" cy="6858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folHlink"/>
            </a:solidFill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463" name="Shape 1463"/>
          <p:cNvGrpSpPr/>
          <p:nvPr/>
        </p:nvGrpSpPr>
        <p:grpSpPr>
          <a:xfrm>
            <a:off x="2286000" y="1690687"/>
            <a:ext cx="1720850" cy="1509713"/>
            <a:chOff x="5289550" y="1690687"/>
            <a:chExt cx="1720850" cy="1509713"/>
          </a:xfrm>
        </p:grpSpPr>
        <p:sp>
          <p:nvSpPr>
            <p:cNvPr id="1464" name="Shape 1464"/>
            <p:cNvSpPr txBox="1"/>
            <p:nvPr/>
          </p:nvSpPr>
          <p:spPr>
            <a:xfrm>
              <a:off x="5289550" y="1690687"/>
              <a:ext cx="1720850" cy="3667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Times New Roman"/>
                <a:buNone/>
              </a:pPr>
              <a:r>
                <a:rPr lang="en-US" sz="18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bullet exits foam</a:t>
              </a:r>
              <a:endParaRPr/>
            </a:p>
          </p:txBody>
        </p:sp>
        <p:sp>
          <p:nvSpPr>
            <p:cNvPr id="1465" name="Shape 1465"/>
            <p:cNvSpPr/>
            <p:nvPr/>
          </p:nvSpPr>
          <p:spPr>
            <a:xfrm>
              <a:off x="6019800" y="2057400"/>
              <a:ext cx="76200" cy="11430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folHlink"/>
            </a:solidFill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1466" name="Shape 14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29600" y="5562600"/>
            <a:ext cx="727075" cy="11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7" name="Shape 1467"/>
          <p:cNvSpPr/>
          <p:nvPr/>
        </p:nvSpPr>
        <p:spPr>
          <a:xfrm>
            <a:off x="2362200" y="3048000"/>
            <a:ext cx="685800" cy="838200"/>
          </a:xfrm>
          <a:prstGeom prst="rect">
            <a:avLst/>
          </a:prstGeom>
          <a:solidFill>
            <a:srgbClr val="FF9966"/>
          </a:solid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68" name="Shape 1468"/>
          <p:cNvSpPr txBox="1"/>
          <p:nvPr/>
        </p:nvSpPr>
        <p:spPr>
          <a:xfrm>
            <a:off x="86106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59</a:t>
            </a:r>
            <a:endParaRPr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Shape 1473"/>
          <p:cNvSpPr txBox="1"/>
          <p:nvPr/>
        </p:nvSpPr>
        <p:spPr>
          <a:xfrm>
            <a:off x="457200" y="1066800"/>
            <a:ext cx="7848600" cy="5410200"/>
          </a:xfrm>
          <a:prstGeom prst="rect">
            <a:avLst/>
          </a:prstGeom>
          <a:solidFill>
            <a:srgbClr val="FFFFCC"/>
          </a:solidFill>
          <a:ln w="76200" cap="sq" cmpd="sng">
            <a:solidFill>
              <a:srgbClr val="FFFF99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17960" dir="2700000">
              <a:srgbClr val="CACA79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74" name="Shape 1474"/>
          <p:cNvSpPr txBox="1"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8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Gunshot Back Spatter</a:t>
            </a:r>
            <a:endParaRPr/>
          </a:p>
        </p:txBody>
      </p:sp>
      <p:sp>
        <p:nvSpPr>
          <p:cNvPr id="1475" name="Shape 1475"/>
          <p:cNvSpPr txBox="1">
            <a:spLocks noGrp="1"/>
          </p:cNvSpPr>
          <p:nvPr>
            <p:ph type="body" idx="1"/>
          </p:nvPr>
        </p:nvSpPr>
        <p:spPr>
          <a:xfrm>
            <a:off x="1066800" y="1676400"/>
            <a:ext cx="7086600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Arises from entrance wound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Passes back towards weapon &amp; shooter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Seen only at close range of fire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Seen on: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132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inside of barrel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132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exterior of weapon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132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hand, arm, chest of shooter</a:t>
            </a:r>
            <a:endParaRPr/>
          </a:p>
        </p:txBody>
      </p:sp>
      <p:sp>
        <p:nvSpPr>
          <p:cNvPr id="1476" name="Shape 1476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60</a:t>
            </a:r>
            <a:endParaRPr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1" name="Shape 14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287"/>
            <a:ext cx="7086600" cy="682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2" name="Shape 1482"/>
          <p:cNvSpPr txBox="1">
            <a:spLocks noGrp="1"/>
          </p:cNvSpPr>
          <p:nvPr>
            <p:ph type="title"/>
          </p:nvPr>
        </p:nvSpPr>
        <p:spPr>
          <a:xfrm>
            <a:off x="6934200" y="914400"/>
            <a:ext cx="2209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Back spatter </a:t>
            </a:r>
            <a:br>
              <a:rPr lang="en-US"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on steadying hand</a:t>
            </a:r>
            <a:endParaRPr/>
          </a:p>
        </p:txBody>
      </p:sp>
      <p:sp>
        <p:nvSpPr>
          <p:cNvPr id="1483" name="Shape 1483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61</a:t>
            </a:r>
            <a:endParaRPr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Shape 1488"/>
          <p:cNvSpPr txBox="1"/>
          <p:nvPr/>
        </p:nvSpPr>
        <p:spPr>
          <a:xfrm>
            <a:off x="457200" y="1219200"/>
            <a:ext cx="7848600" cy="5410200"/>
          </a:xfrm>
          <a:prstGeom prst="rect">
            <a:avLst/>
          </a:prstGeom>
          <a:solidFill>
            <a:srgbClr val="FFFFCC"/>
          </a:solidFill>
          <a:ln w="76200" cap="sq" cmpd="sng">
            <a:solidFill>
              <a:srgbClr val="FFFF99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17960" dir="2700000">
              <a:srgbClr val="CACA79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9" name="Shape 1489"/>
          <p:cNvSpPr txBox="1"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b="1" i="0" u="sng" strike="noStrike" cap="none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Gunshot Forward Spatter</a:t>
            </a:r>
            <a:r>
              <a:rPr lang="en-US" sz="4000" b="0" i="0" u="none" strike="noStrike" cap="none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4000" dirty="0"/>
          </a:p>
        </p:txBody>
      </p:sp>
      <p:pic>
        <p:nvPicPr>
          <p:cNvPr id="1490" name="Shape 14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5337" y="152400"/>
            <a:ext cx="576262" cy="769937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lt2"/>
            </a:outerShdw>
          </a:effectLst>
        </p:spPr>
      </p:pic>
      <p:sp>
        <p:nvSpPr>
          <p:cNvPr id="1491" name="Shape 1491"/>
          <p:cNvSpPr txBox="1">
            <a:spLocks noGrp="1"/>
          </p:cNvSpPr>
          <p:nvPr>
            <p:ph type="body" idx="1"/>
          </p:nvPr>
        </p:nvSpPr>
        <p:spPr>
          <a:xfrm>
            <a:off x="1066800" y="1752600"/>
            <a:ext cx="7086600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Arises from exit wound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Passes forwards in same direction as shot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More copious than back-spatter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Can be seen at any range of fire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Seen on nearby surfaces, objects, persons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132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especially on wall behind victim</a:t>
            </a:r>
            <a:endParaRPr sz="2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25145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440"/>
              <a:buFont typeface="Noto Sans Symbols"/>
              <a:buNone/>
            </a:pPr>
            <a:endParaRPr sz="2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92" name="Shape 1492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62</a:t>
            </a:r>
            <a:endParaRPr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7" name="Shape 14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8" name="Shape 1498"/>
          <p:cNvSpPr txBox="1">
            <a:spLocks noGrp="1"/>
          </p:cNvSpPr>
          <p:nvPr>
            <p:ph type="title"/>
          </p:nvPr>
        </p:nvSpPr>
        <p:spPr>
          <a:xfrm>
            <a:off x="685800" y="-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Forward spatter (5 ms after bullet impacted at 1000 f/s)</a:t>
            </a:r>
            <a:endParaRPr/>
          </a:p>
        </p:txBody>
      </p:sp>
      <p:grpSp>
        <p:nvGrpSpPr>
          <p:cNvPr id="1499" name="Shape 1499"/>
          <p:cNvGrpSpPr/>
          <p:nvPr/>
        </p:nvGrpSpPr>
        <p:grpSpPr>
          <a:xfrm rot="1620000">
            <a:off x="3886200" y="6096000"/>
            <a:ext cx="1981200" cy="609600"/>
            <a:chOff x="5867400" y="3657600"/>
            <a:chExt cx="1981200" cy="609600"/>
          </a:xfrm>
        </p:grpSpPr>
        <p:sp>
          <p:nvSpPr>
            <p:cNvPr id="1500" name="Shape 1500"/>
            <p:cNvSpPr txBox="1"/>
            <p:nvPr/>
          </p:nvSpPr>
          <p:spPr>
            <a:xfrm>
              <a:off x="6378575" y="3810000"/>
              <a:ext cx="1012825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Times New Roman"/>
                <a:buNone/>
              </a:pPr>
              <a:r>
                <a:rPr lang="en-US" sz="2400" b="0" i="0" u="none">
                  <a:solidFill>
                    <a:schemeClr val="accen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2.5 cm</a:t>
              </a:r>
              <a:endParaRPr/>
            </a:p>
          </p:txBody>
        </p:sp>
        <p:sp>
          <p:nvSpPr>
            <p:cNvPr id="1501" name="Shape 1501"/>
            <p:cNvSpPr/>
            <p:nvPr/>
          </p:nvSpPr>
          <p:spPr>
            <a:xfrm>
              <a:off x="5867400" y="3657600"/>
              <a:ext cx="1981200" cy="22860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sq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502" name="Shape 1502"/>
          <p:cNvSpPr txBox="1"/>
          <p:nvPr/>
        </p:nvSpPr>
        <p:spPr>
          <a:xfrm>
            <a:off x="152400" y="4876800"/>
            <a:ext cx="1800225" cy="82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blood soaked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target</a:t>
            </a:r>
            <a:endParaRPr/>
          </a:p>
        </p:txBody>
      </p:sp>
      <p:pic>
        <p:nvPicPr>
          <p:cNvPr id="1503" name="Shape 15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29600" y="5486400"/>
            <a:ext cx="727075" cy="11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4" name="Shape 1504"/>
          <p:cNvSpPr txBox="1"/>
          <p:nvPr/>
        </p:nvSpPr>
        <p:spPr>
          <a:xfrm>
            <a:off x="6705600" y="2819400"/>
            <a:ext cx="876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bullet</a:t>
            </a:r>
            <a:endParaRPr/>
          </a:p>
        </p:txBody>
      </p:sp>
      <p:sp>
        <p:nvSpPr>
          <p:cNvPr id="1505" name="Shape 1505"/>
          <p:cNvSpPr/>
          <p:nvPr/>
        </p:nvSpPr>
        <p:spPr>
          <a:xfrm flipH="1">
            <a:off x="5486400" y="2971800"/>
            <a:ext cx="1143000" cy="2286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06" name="Shape 1506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63</a:t>
            </a:r>
            <a:endParaRPr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1" name="Shape 15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31825"/>
            <a:ext cx="9144000" cy="622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2" name="Shape 1512"/>
          <p:cNvSpPr txBox="1"/>
          <p:nvPr/>
        </p:nvSpPr>
        <p:spPr>
          <a:xfrm>
            <a:off x="6689725" y="5029200"/>
            <a:ext cx="11223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6” ruler</a:t>
            </a:r>
            <a:endParaRPr/>
          </a:p>
        </p:txBody>
      </p:sp>
      <p:sp>
        <p:nvSpPr>
          <p:cNvPr id="1513" name="Shape 1513"/>
          <p:cNvSpPr txBox="1">
            <a:spLocks noGrp="1"/>
          </p:cNvSpPr>
          <p:nvPr>
            <p:ph type="title"/>
          </p:nvPr>
        </p:nvSpPr>
        <p:spPr>
          <a:xfrm>
            <a:off x="76200" y="0"/>
            <a:ext cx="9067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Forward spatter onto target placed 15 cm behind point of </a:t>
            </a:r>
            <a:br>
              <a:rPr lang="en-US"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HV bullet impact (bullet passing towards screen) 1</a:t>
            </a:r>
            <a:endParaRPr/>
          </a:p>
        </p:txBody>
      </p:sp>
      <p:pic>
        <p:nvPicPr>
          <p:cNvPr id="1514" name="Shape 15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7025" y="5562600"/>
            <a:ext cx="727075" cy="11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5" name="Shape 1515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64</a:t>
            </a:r>
            <a:endParaRPr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1150937" y="617537"/>
            <a:ext cx="779303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Dr Sam Sheppard</a:t>
            </a:r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381000" y="2017712"/>
            <a:ext cx="8574087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44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July 4 1954, 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44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Reading: 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</a:pPr>
            <a:r>
              <a:rPr lang="en-US" sz="2000" b="0" i="0" u="sng" strike="noStrike" cap="none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3"/>
              </a:rPr>
              <a:t>http://www.youtube.com/watch?v=nV4zKeGM3fc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</a:pPr>
            <a:r>
              <a:rPr lang="en-US"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HW link: main site: </a:t>
            </a:r>
            <a:r>
              <a:rPr lang="en-US" sz="2000" b="0" i="0" u="sng" strike="noStrike" cap="none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4"/>
              </a:rPr>
              <a:t>http://law2.umkc.edu/faculty/projects/ftrials/sheppard/samsheppardtrial.html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</a:pPr>
            <a:r>
              <a:rPr lang="en-US" sz="2000" b="0" i="0" u="sng" strike="noStrike" cap="none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5"/>
              </a:rPr>
              <a:t>http://law2.umkc.edu/faculty/projects/ftrials/sheppard/evidence.html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</a:pPr>
            <a:r>
              <a:rPr lang="en-US"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Police report: </a:t>
            </a:r>
            <a:r>
              <a:rPr lang="en-US" sz="2000" b="0" i="0" u="sng" strike="noStrike" cap="none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6"/>
              </a:rPr>
              <a:t>http://law2.umkc.edu/faculty/projects/ftrials/sheppard/sheppardreports.html</a:t>
            </a:r>
            <a:endParaRPr/>
          </a:p>
          <a:p>
            <a:pPr marL="742950" marR="0" lvl="1" indent="-215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None/>
            </a:pPr>
            <a:endParaRPr sz="20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251459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44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25145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440"/>
              <a:buFont typeface="Noto Sans Symbols"/>
              <a:buNone/>
            </a:pPr>
            <a:endParaRPr sz="2400" b="0" i="0" u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0" name="Shape 15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36575"/>
            <a:ext cx="9144000" cy="6397625"/>
          </a:xfrm>
          <a:prstGeom prst="rect">
            <a:avLst/>
          </a:prstGeom>
          <a:noFill/>
          <a:ln>
            <a:noFill/>
          </a:ln>
        </p:spPr>
      </p:pic>
      <p:sp>
        <p:nvSpPr>
          <p:cNvPr id="1521" name="Shape 1521"/>
          <p:cNvSpPr txBox="1"/>
          <p:nvPr/>
        </p:nvSpPr>
        <p:spPr>
          <a:xfrm>
            <a:off x="76200" y="-228600"/>
            <a:ext cx="9067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Forward spatter (closer view)</a:t>
            </a:r>
            <a:endParaRPr/>
          </a:p>
        </p:txBody>
      </p:sp>
      <p:pic>
        <p:nvPicPr>
          <p:cNvPr id="1522" name="Shape 15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" y="5257800"/>
            <a:ext cx="727075" cy="11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3" name="Shape 1523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65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Shape 1528"/>
          <p:cNvSpPr txBox="1">
            <a:spLocks noGrp="1"/>
          </p:cNvSpPr>
          <p:nvPr>
            <p:ph type="title"/>
          </p:nvPr>
        </p:nvSpPr>
        <p:spPr>
          <a:xfrm>
            <a:off x="1066800" y="76200"/>
            <a:ext cx="7391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2400" b="0" i="0" u="none" strike="noStrike" cap="none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Forward spatter (closest view)</a:t>
            </a:r>
            <a:endParaRPr dirty="0"/>
          </a:p>
        </p:txBody>
      </p:sp>
      <p:pic>
        <p:nvPicPr>
          <p:cNvPr id="1529" name="Shape 15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93800"/>
            <a:ext cx="9144000" cy="566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0" name="Shape 15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" y="25400"/>
            <a:ext cx="727075" cy="11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1" name="Shape 1531"/>
          <p:cNvSpPr/>
          <p:nvPr/>
        </p:nvSpPr>
        <p:spPr>
          <a:xfrm>
            <a:off x="838200" y="6553200"/>
            <a:ext cx="1524000" cy="2286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folHlink"/>
          </a:solid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32" name="Shape 1532"/>
          <p:cNvSpPr txBox="1"/>
          <p:nvPr/>
        </p:nvSpPr>
        <p:spPr>
          <a:xfrm>
            <a:off x="1219200" y="6248400"/>
            <a:ext cx="8858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 mm</a:t>
            </a:r>
            <a:endParaRPr/>
          </a:p>
        </p:txBody>
      </p:sp>
      <p:sp>
        <p:nvSpPr>
          <p:cNvPr id="1533" name="Shape 1533"/>
          <p:cNvSpPr txBox="1"/>
          <p:nvPr/>
        </p:nvSpPr>
        <p:spPr>
          <a:xfrm>
            <a:off x="8578850" y="152400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66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Shape 1538"/>
          <p:cNvSpPr txBox="1"/>
          <p:nvPr/>
        </p:nvSpPr>
        <p:spPr>
          <a:xfrm>
            <a:off x="457200" y="762000"/>
            <a:ext cx="7848600" cy="5410200"/>
          </a:xfrm>
          <a:prstGeom prst="rect">
            <a:avLst/>
          </a:prstGeom>
          <a:solidFill>
            <a:srgbClr val="FFFFCC"/>
          </a:solidFill>
          <a:ln w="76200" cap="sq" cmpd="sng">
            <a:solidFill>
              <a:srgbClr val="FFFF99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17960" dir="2700000">
              <a:srgbClr val="CACA79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39" name="Shape 1539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40" name="Shape 1540"/>
          <p:cNvSpPr txBox="1">
            <a:spLocks noGrp="1"/>
          </p:cNvSpPr>
          <p:nvPr>
            <p:ph type="title"/>
          </p:nvPr>
        </p:nvSpPr>
        <p:spPr>
          <a:xfrm>
            <a:off x="685800" y="838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8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Wipe Patterns</a:t>
            </a:r>
            <a:endParaRPr/>
          </a:p>
        </p:txBody>
      </p:sp>
      <p:sp>
        <p:nvSpPr>
          <p:cNvPr id="1541" name="Shape 1541"/>
          <p:cNvSpPr txBox="1">
            <a:spLocks noGrp="1"/>
          </p:cNvSpPr>
          <p:nvPr>
            <p:ph type="body" idx="1"/>
          </p:nvPr>
        </p:nvSpPr>
        <p:spPr>
          <a:xfrm>
            <a:off x="1563687" y="2093912"/>
            <a:ext cx="7086600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Object moves through a wet bloodstain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Feathered edge suggests direction</a:t>
            </a:r>
            <a:endParaRPr/>
          </a:p>
          <a:p>
            <a:pPr marL="342900" marR="0" lvl="0" indent="-23622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None/>
            </a:pPr>
            <a:endParaRPr sz="2800" b="1" i="0" u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542" name="Shape 15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5337" y="152400"/>
            <a:ext cx="576262" cy="769937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lt2"/>
            </a:outerShdw>
          </a:effectLst>
        </p:spPr>
      </p:pic>
      <p:sp>
        <p:nvSpPr>
          <p:cNvPr id="1543" name="Shape 1543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67</a:t>
            </a:r>
            <a:endParaRPr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Shape 1548"/>
          <p:cNvSpPr txBox="1"/>
          <p:nvPr/>
        </p:nvSpPr>
        <p:spPr>
          <a:xfrm>
            <a:off x="457200" y="1066800"/>
            <a:ext cx="7848600" cy="5410200"/>
          </a:xfrm>
          <a:prstGeom prst="rect">
            <a:avLst/>
          </a:prstGeom>
          <a:solidFill>
            <a:srgbClr val="FFFFCC"/>
          </a:solidFill>
          <a:ln w="76200" cap="sq" cmpd="sng">
            <a:solidFill>
              <a:srgbClr val="FFFF99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17960" dir="2700000">
              <a:srgbClr val="CACA79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49" name="Shape 1549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50" name="Shape 1550"/>
          <p:cNvSpPr txBox="1"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8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Transfer Patterns</a:t>
            </a:r>
            <a:endParaRPr/>
          </a:p>
        </p:txBody>
      </p:sp>
      <p:sp>
        <p:nvSpPr>
          <p:cNvPr id="1551" name="Shape 1551"/>
          <p:cNvSpPr txBox="1">
            <a:spLocks noGrp="1"/>
          </p:cNvSpPr>
          <p:nvPr>
            <p:ph type="body" idx="1"/>
          </p:nvPr>
        </p:nvSpPr>
        <p:spPr>
          <a:xfrm>
            <a:off x="1066800" y="1447800"/>
            <a:ext cx="7086600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Wet, bloodied object contacts a secondary surface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Transfer from: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132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hand, fingers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132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shoes, weapon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132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hair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Transfer to: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132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walls, ceilings 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1320"/>
              <a:buFont typeface="Noto Sans Symbols"/>
              <a:buChar char="■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clothing, bedding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Produces mirror-image of bloodied object</a:t>
            </a:r>
            <a:endParaRPr/>
          </a:p>
        </p:txBody>
      </p:sp>
      <p:pic>
        <p:nvPicPr>
          <p:cNvPr id="1552" name="Shape 15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5337" y="152400"/>
            <a:ext cx="576262" cy="769937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lt2"/>
            </a:outerShdw>
          </a:effectLst>
        </p:spPr>
      </p:pic>
      <p:sp>
        <p:nvSpPr>
          <p:cNvPr id="1553" name="Shape 1553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68</a:t>
            </a:r>
            <a:endParaRPr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8" name="Shape 15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152400"/>
            <a:ext cx="7315200" cy="65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9" name="Shape 1559"/>
          <p:cNvSpPr txBox="1">
            <a:spLocks noGrp="1"/>
          </p:cNvSpPr>
          <p:nvPr>
            <p:ph type="title"/>
          </p:nvPr>
        </p:nvSpPr>
        <p:spPr>
          <a:xfrm>
            <a:off x="5943600" y="152400"/>
            <a:ext cx="3200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ahoma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Transfer from hair </a:t>
            </a:r>
            <a:br>
              <a:rPr lang="en-US" sz="24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24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(hair-swipe) 1</a:t>
            </a:r>
            <a:endParaRPr/>
          </a:p>
        </p:txBody>
      </p:sp>
      <p:sp>
        <p:nvSpPr>
          <p:cNvPr id="1560" name="Shape 1560"/>
          <p:cNvSpPr txBox="1"/>
          <p:nvPr/>
        </p:nvSpPr>
        <p:spPr>
          <a:xfrm>
            <a:off x="8655050" y="6400800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69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5" name="Shape 15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153400" cy="6856412"/>
          </a:xfrm>
          <a:prstGeom prst="rect">
            <a:avLst/>
          </a:prstGeom>
          <a:noFill/>
          <a:ln>
            <a:noFill/>
          </a:ln>
        </p:spPr>
      </p:pic>
      <p:sp>
        <p:nvSpPr>
          <p:cNvPr id="1566" name="Shape 1566"/>
          <p:cNvSpPr txBox="1">
            <a:spLocks noGrp="1"/>
          </p:cNvSpPr>
          <p:nvPr>
            <p:ph type="title"/>
          </p:nvPr>
        </p:nvSpPr>
        <p:spPr>
          <a:xfrm>
            <a:off x="1371600" y="5105400"/>
            <a:ext cx="4038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ahoma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Transfer from hair </a:t>
            </a:r>
            <a:br>
              <a:rPr lang="en-US" sz="24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24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(hair-swipe) 2</a:t>
            </a:r>
            <a:endParaRPr/>
          </a:p>
        </p:txBody>
      </p:sp>
      <p:sp>
        <p:nvSpPr>
          <p:cNvPr id="1567" name="Shape 1567"/>
          <p:cNvSpPr txBox="1"/>
          <p:nvPr/>
        </p:nvSpPr>
        <p:spPr>
          <a:xfrm>
            <a:off x="8578850" y="6324600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70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Shape 1572"/>
          <p:cNvSpPr txBox="1"/>
          <p:nvPr/>
        </p:nvSpPr>
        <p:spPr>
          <a:xfrm>
            <a:off x="457200" y="1219200"/>
            <a:ext cx="7848600" cy="5410200"/>
          </a:xfrm>
          <a:prstGeom prst="rect">
            <a:avLst/>
          </a:prstGeom>
          <a:solidFill>
            <a:srgbClr val="FFFFCC"/>
          </a:solidFill>
          <a:ln w="76200" cap="sq" cmpd="sng">
            <a:solidFill>
              <a:srgbClr val="FFFF99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17960" dir="2700000">
              <a:srgbClr val="CACA79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73" name="Shape 1573"/>
          <p:cNvSpPr txBox="1"/>
          <p:nvPr/>
        </p:nvSpPr>
        <p:spPr>
          <a:xfrm>
            <a:off x="3200400" y="1295400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74" name="Shape 1574"/>
          <p:cNvSpPr txBox="1"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800" b="1" i="0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Flow Patterns</a:t>
            </a:r>
            <a:endParaRPr/>
          </a:p>
        </p:txBody>
      </p:sp>
      <p:sp>
        <p:nvSpPr>
          <p:cNvPr id="1575" name="Shape 1575"/>
          <p:cNvSpPr txBox="1">
            <a:spLocks noGrp="1"/>
          </p:cNvSpPr>
          <p:nvPr>
            <p:ph type="body" idx="1"/>
          </p:nvPr>
        </p:nvSpPr>
        <p:spPr>
          <a:xfrm>
            <a:off x="1066800" y="1219200"/>
            <a:ext cx="7086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Blood flows horizontally &amp; vertically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Altered by contours, obstacles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1680"/>
              <a:buFont typeface="Noto Sans Symbols"/>
              <a:buChar char="■"/>
            </a:pPr>
            <a:r>
              <a:rPr lang="en-US" sz="2800" b="1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Often ends in pool</a:t>
            </a:r>
            <a:endParaRPr/>
          </a:p>
        </p:txBody>
      </p:sp>
      <p:pic>
        <p:nvPicPr>
          <p:cNvPr id="1576" name="Shape 15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5337" y="152400"/>
            <a:ext cx="576262" cy="769937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lt2"/>
            </a:outerShdw>
          </a:effectLst>
        </p:spPr>
      </p:pic>
      <p:pic>
        <p:nvPicPr>
          <p:cNvPr id="1577" name="Shape 15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000" y="3429000"/>
            <a:ext cx="1854200" cy="124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8" name="Shape 1578"/>
          <p:cNvSpPr/>
          <p:nvPr/>
        </p:nvSpPr>
        <p:spPr>
          <a:xfrm>
            <a:off x="515937" y="3302000"/>
            <a:ext cx="1919287" cy="1495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9727" y="11719"/>
                </a:moveTo>
                <a:cubicBezTo>
                  <a:pt x="91017" y="12866"/>
                  <a:pt x="92803" y="14012"/>
                  <a:pt x="93697" y="15923"/>
                </a:cubicBezTo>
                <a:cubicBezTo>
                  <a:pt x="95880" y="20764"/>
                  <a:pt x="94392" y="20382"/>
                  <a:pt x="99354" y="22038"/>
                </a:cubicBezTo>
                <a:cubicBezTo>
                  <a:pt x="100347" y="26114"/>
                  <a:pt x="102431" y="26751"/>
                  <a:pt x="104218" y="30318"/>
                </a:cubicBezTo>
                <a:cubicBezTo>
                  <a:pt x="105012" y="41401"/>
                  <a:pt x="106302" y="52484"/>
                  <a:pt x="107493" y="63566"/>
                </a:cubicBezTo>
                <a:cubicBezTo>
                  <a:pt x="105607" y="65859"/>
                  <a:pt x="104416" y="68407"/>
                  <a:pt x="102630" y="70828"/>
                </a:cubicBezTo>
                <a:cubicBezTo>
                  <a:pt x="102332" y="71847"/>
                  <a:pt x="102630" y="73375"/>
                  <a:pt x="101836" y="73885"/>
                </a:cubicBezTo>
                <a:cubicBezTo>
                  <a:pt x="101042" y="74394"/>
                  <a:pt x="99851" y="71974"/>
                  <a:pt x="99354" y="72866"/>
                </a:cubicBezTo>
                <a:cubicBezTo>
                  <a:pt x="98362" y="74522"/>
                  <a:pt x="99354" y="77324"/>
                  <a:pt x="98560" y="79108"/>
                </a:cubicBezTo>
                <a:cubicBezTo>
                  <a:pt x="98362" y="79490"/>
                  <a:pt x="93796" y="80891"/>
                  <a:pt x="92903" y="81146"/>
                </a:cubicBezTo>
                <a:cubicBezTo>
                  <a:pt x="90024" y="86624"/>
                  <a:pt x="92903" y="82420"/>
                  <a:pt x="88833" y="85350"/>
                </a:cubicBezTo>
                <a:cubicBezTo>
                  <a:pt x="87146" y="86496"/>
                  <a:pt x="84069" y="89426"/>
                  <a:pt x="84069" y="89426"/>
                </a:cubicBezTo>
                <a:cubicBezTo>
                  <a:pt x="80000" y="89044"/>
                  <a:pt x="75930" y="89171"/>
                  <a:pt x="71960" y="88407"/>
                </a:cubicBezTo>
                <a:cubicBezTo>
                  <a:pt x="65508" y="87261"/>
                  <a:pt x="58858" y="83184"/>
                  <a:pt x="52506" y="81146"/>
                </a:cubicBezTo>
                <a:cubicBezTo>
                  <a:pt x="49826" y="81528"/>
                  <a:pt x="46947" y="80891"/>
                  <a:pt x="44466" y="82165"/>
                </a:cubicBezTo>
                <a:cubicBezTo>
                  <a:pt x="42679" y="83057"/>
                  <a:pt x="42183" y="86624"/>
                  <a:pt x="40397" y="87388"/>
                </a:cubicBezTo>
                <a:cubicBezTo>
                  <a:pt x="39602" y="87770"/>
                  <a:pt x="38808" y="88025"/>
                  <a:pt x="38014" y="88407"/>
                </a:cubicBezTo>
                <a:cubicBezTo>
                  <a:pt x="36923" y="97070"/>
                  <a:pt x="37617" y="94777"/>
                  <a:pt x="31563" y="96687"/>
                </a:cubicBezTo>
                <a:cubicBezTo>
                  <a:pt x="28684" y="98980"/>
                  <a:pt x="26203" y="103439"/>
                  <a:pt x="22630" y="103949"/>
                </a:cubicBezTo>
                <a:cubicBezTo>
                  <a:pt x="18362" y="104458"/>
                  <a:pt x="13995" y="104585"/>
                  <a:pt x="9727" y="104968"/>
                </a:cubicBezTo>
                <a:cubicBezTo>
                  <a:pt x="6352" y="107898"/>
                  <a:pt x="4168" y="108280"/>
                  <a:pt x="0" y="109171"/>
                </a:cubicBezTo>
                <a:cubicBezTo>
                  <a:pt x="8933" y="120000"/>
                  <a:pt x="77320" y="110063"/>
                  <a:pt x="102630" y="109171"/>
                </a:cubicBezTo>
                <a:cubicBezTo>
                  <a:pt x="107493" y="108407"/>
                  <a:pt x="113449" y="111082"/>
                  <a:pt x="117121" y="107006"/>
                </a:cubicBezTo>
                <a:cubicBezTo>
                  <a:pt x="120000" y="103949"/>
                  <a:pt x="117915" y="97452"/>
                  <a:pt x="117915" y="92611"/>
                </a:cubicBezTo>
                <a:cubicBezTo>
                  <a:pt x="117915" y="83821"/>
                  <a:pt x="117915" y="70700"/>
                  <a:pt x="115533" y="61528"/>
                </a:cubicBezTo>
                <a:cubicBezTo>
                  <a:pt x="114838" y="47006"/>
                  <a:pt x="114342" y="32229"/>
                  <a:pt x="112258" y="17961"/>
                </a:cubicBezTo>
                <a:cubicBezTo>
                  <a:pt x="111265" y="1910"/>
                  <a:pt x="113746" y="5732"/>
                  <a:pt x="103424" y="2420"/>
                </a:cubicBezTo>
                <a:cubicBezTo>
                  <a:pt x="93697" y="3184"/>
                  <a:pt x="89727" y="0"/>
                  <a:pt x="89727" y="11719"/>
                </a:cubicBezTo>
                <a:close/>
              </a:path>
            </a:pathLst>
          </a:cu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79" name="Shape 1579"/>
          <p:cNvSpPr/>
          <p:nvPr/>
        </p:nvSpPr>
        <p:spPr>
          <a:xfrm>
            <a:off x="109537" y="3281362"/>
            <a:ext cx="1843087" cy="5540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5658" y="38853"/>
                </a:moveTo>
                <a:cubicBezTo>
                  <a:pt x="114521" y="39885"/>
                  <a:pt x="112868" y="38166"/>
                  <a:pt x="112248" y="41604"/>
                </a:cubicBezTo>
                <a:cubicBezTo>
                  <a:pt x="111834" y="44011"/>
                  <a:pt x="114005" y="44699"/>
                  <a:pt x="114005" y="47449"/>
                </a:cubicBezTo>
                <a:cubicBezTo>
                  <a:pt x="114005" y="50200"/>
                  <a:pt x="112868" y="51232"/>
                  <a:pt x="112248" y="52951"/>
                </a:cubicBezTo>
                <a:cubicBezTo>
                  <a:pt x="112868" y="54670"/>
                  <a:pt x="114832" y="58108"/>
                  <a:pt x="114005" y="58452"/>
                </a:cubicBezTo>
                <a:cubicBezTo>
                  <a:pt x="109354" y="60171"/>
                  <a:pt x="97571" y="51575"/>
                  <a:pt x="92919" y="50200"/>
                </a:cubicBezTo>
                <a:cubicBezTo>
                  <a:pt x="92403" y="48481"/>
                  <a:pt x="90129" y="38510"/>
                  <a:pt x="88785" y="41604"/>
                </a:cubicBezTo>
                <a:cubicBezTo>
                  <a:pt x="87131" y="45386"/>
                  <a:pt x="85374" y="58452"/>
                  <a:pt x="85374" y="58452"/>
                </a:cubicBezTo>
                <a:cubicBezTo>
                  <a:pt x="84341" y="69799"/>
                  <a:pt x="83824" y="74269"/>
                  <a:pt x="80310" y="78051"/>
                </a:cubicBezTo>
                <a:cubicBezTo>
                  <a:pt x="77312" y="76676"/>
                  <a:pt x="68217" y="70143"/>
                  <a:pt x="66046" y="80802"/>
                </a:cubicBezTo>
                <a:cubicBezTo>
                  <a:pt x="63772" y="91461"/>
                  <a:pt x="65529" y="106934"/>
                  <a:pt x="65219" y="120000"/>
                </a:cubicBezTo>
                <a:cubicBezTo>
                  <a:pt x="64392" y="118280"/>
                  <a:pt x="63359" y="116905"/>
                  <a:pt x="62635" y="114498"/>
                </a:cubicBezTo>
                <a:cubicBezTo>
                  <a:pt x="61912" y="112091"/>
                  <a:pt x="61808" y="107965"/>
                  <a:pt x="60981" y="105902"/>
                </a:cubicBezTo>
                <a:cubicBezTo>
                  <a:pt x="60258" y="104183"/>
                  <a:pt x="59328" y="104527"/>
                  <a:pt x="58501" y="103151"/>
                </a:cubicBezTo>
                <a:cubicBezTo>
                  <a:pt x="57571" y="101776"/>
                  <a:pt x="56847" y="99025"/>
                  <a:pt x="55917" y="97650"/>
                </a:cubicBezTo>
                <a:cubicBezTo>
                  <a:pt x="54263" y="95243"/>
                  <a:pt x="50852" y="92148"/>
                  <a:pt x="50852" y="92148"/>
                </a:cubicBezTo>
                <a:cubicBezTo>
                  <a:pt x="47131" y="79083"/>
                  <a:pt x="50439" y="88022"/>
                  <a:pt x="40826" y="83553"/>
                </a:cubicBezTo>
                <a:cubicBezTo>
                  <a:pt x="37416" y="81833"/>
                  <a:pt x="35348" y="74957"/>
                  <a:pt x="32351" y="72550"/>
                </a:cubicBezTo>
                <a:cubicBezTo>
                  <a:pt x="29870" y="70487"/>
                  <a:pt x="27286" y="70830"/>
                  <a:pt x="24806" y="69799"/>
                </a:cubicBezTo>
                <a:cubicBezTo>
                  <a:pt x="20568" y="66361"/>
                  <a:pt x="16434" y="63610"/>
                  <a:pt x="12196" y="61203"/>
                </a:cubicBezTo>
                <a:cubicBezTo>
                  <a:pt x="0" y="343"/>
                  <a:pt x="36175" y="9283"/>
                  <a:pt x="44961" y="8252"/>
                </a:cubicBezTo>
                <a:cubicBezTo>
                  <a:pt x="55090" y="6876"/>
                  <a:pt x="65116" y="6532"/>
                  <a:pt x="75245" y="5501"/>
                </a:cubicBezTo>
                <a:cubicBezTo>
                  <a:pt x="89819" y="2063"/>
                  <a:pt x="103565" y="0"/>
                  <a:pt x="118139" y="2406"/>
                </a:cubicBezTo>
                <a:cubicBezTo>
                  <a:pt x="119276" y="14441"/>
                  <a:pt x="120000" y="17535"/>
                  <a:pt x="118139" y="33352"/>
                </a:cubicBezTo>
                <a:cubicBezTo>
                  <a:pt x="117726" y="36446"/>
                  <a:pt x="115658" y="38853"/>
                  <a:pt x="115658" y="38853"/>
                </a:cubicBezTo>
                <a:close/>
              </a:path>
            </a:pathLst>
          </a:cu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80" name="Shape 1580"/>
          <p:cNvSpPr/>
          <p:nvPr/>
        </p:nvSpPr>
        <p:spPr>
          <a:xfrm>
            <a:off x="1881187" y="3938587"/>
            <a:ext cx="1050925" cy="785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8791" y="11878"/>
                </a:moveTo>
                <a:cubicBezTo>
                  <a:pt x="43867" y="9696"/>
                  <a:pt x="48398" y="5575"/>
                  <a:pt x="53655" y="3878"/>
                </a:cubicBezTo>
                <a:cubicBezTo>
                  <a:pt x="60362" y="1696"/>
                  <a:pt x="67432" y="1454"/>
                  <a:pt x="74320" y="0"/>
                </a:cubicBezTo>
                <a:cubicBezTo>
                  <a:pt x="86283" y="4121"/>
                  <a:pt x="98791" y="4606"/>
                  <a:pt x="111117" y="6060"/>
                </a:cubicBezTo>
                <a:cubicBezTo>
                  <a:pt x="115649" y="11878"/>
                  <a:pt x="118006" y="15757"/>
                  <a:pt x="120000" y="23757"/>
                </a:cubicBezTo>
                <a:cubicBezTo>
                  <a:pt x="119093" y="36606"/>
                  <a:pt x="117824" y="61090"/>
                  <a:pt x="114018" y="72969"/>
                </a:cubicBezTo>
                <a:cubicBezTo>
                  <a:pt x="113293" y="75151"/>
                  <a:pt x="100241" y="76363"/>
                  <a:pt x="97885" y="76848"/>
                </a:cubicBezTo>
                <a:cubicBezTo>
                  <a:pt x="88459" y="81696"/>
                  <a:pt x="92990" y="92606"/>
                  <a:pt x="90453" y="104484"/>
                </a:cubicBezTo>
                <a:cubicBezTo>
                  <a:pt x="89365" y="109575"/>
                  <a:pt x="84290" y="109575"/>
                  <a:pt x="81570" y="110545"/>
                </a:cubicBezTo>
                <a:cubicBezTo>
                  <a:pt x="70876" y="120000"/>
                  <a:pt x="58006" y="113212"/>
                  <a:pt x="46223" y="118303"/>
                </a:cubicBezTo>
                <a:cubicBezTo>
                  <a:pt x="43323" y="117575"/>
                  <a:pt x="40241" y="117575"/>
                  <a:pt x="37341" y="116363"/>
                </a:cubicBezTo>
                <a:cubicBezTo>
                  <a:pt x="31359" y="113696"/>
                  <a:pt x="29909" y="105212"/>
                  <a:pt x="25558" y="100606"/>
                </a:cubicBezTo>
                <a:cubicBezTo>
                  <a:pt x="22658" y="97454"/>
                  <a:pt x="18670" y="96969"/>
                  <a:pt x="15226" y="94787"/>
                </a:cubicBezTo>
                <a:cubicBezTo>
                  <a:pt x="8519" y="85333"/>
                  <a:pt x="16676" y="95515"/>
                  <a:pt x="7975" y="88727"/>
                </a:cubicBezTo>
                <a:cubicBezTo>
                  <a:pt x="5256" y="86545"/>
                  <a:pt x="3625" y="82181"/>
                  <a:pt x="1993" y="79030"/>
                </a:cubicBezTo>
                <a:cubicBezTo>
                  <a:pt x="0" y="70787"/>
                  <a:pt x="0" y="68121"/>
                  <a:pt x="6344" y="65212"/>
                </a:cubicBezTo>
                <a:cubicBezTo>
                  <a:pt x="7432" y="63757"/>
                  <a:pt x="8157" y="62060"/>
                  <a:pt x="9425" y="61090"/>
                </a:cubicBezTo>
                <a:cubicBezTo>
                  <a:pt x="10694" y="60121"/>
                  <a:pt x="12507" y="60363"/>
                  <a:pt x="13776" y="59151"/>
                </a:cubicBezTo>
                <a:cubicBezTo>
                  <a:pt x="15226" y="57696"/>
                  <a:pt x="15589" y="55030"/>
                  <a:pt x="16676" y="53333"/>
                </a:cubicBezTo>
                <a:cubicBezTo>
                  <a:pt x="20302" y="47515"/>
                  <a:pt x="24471" y="40969"/>
                  <a:pt x="28640" y="35636"/>
                </a:cubicBezTo>
                <a:cubicBezTo>
                  <a:pt x="30815" y="26666"/>
                  <a:pt x="34984" y="19636"/>
                  <a:pt x="38791" y="11878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81" name="Shape 1581"/>
          <p:cNvSpPr/>
          <p:nvPr/>
        </p:nvSpPr>
        <p:spPr>
          <a:xfrm>
            <a:off x="5076825" y="5772150"/>
            <a:ext cx="955675" cy="801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7973" y="11643"/>
                </a:moveTo>
                <a:cubicBezTo>
                  <a:pt x="77740" y="10930"/>
                  <a:pt x="87508" y="8554"/>
                  <a:pt x="97275" y="9742"/>
                </a:cubicBezTo>
                <a:cubicBezTo>
                  <a:pt x="100265" y="9980"/>
                  <a:pt x="107242" y="22811"/>
                  <a:pt x="110232" y="25188"/>
                </a:cubicBezTo>
                <a:cubicBezTo>
                  <a:pt x="112225" y="28514"/>
                  <a:pt x="115415" y="31128"/>
                  <a:pt x="116611" y="34930"/>
                </a:cubicBezTo>
                <a:cubicBezTo>
                  <a:pt x="117408" y="38019"/>
                  <a:pt x="119800" y="61782"/>
                  <a:pt x="120000" y="63920"/>
                </a:cubicBezTo>
                <a:cubicBezTo>
                  <a:pt x="117607" y="81504"/>
                  <a:pt x="119401" y="80792"/>
                  <a:pt x="105448" y="85069"/>
                </a:cubicBezTo>
                <a:cubicBezTo>
                  <a:pt x="96877" y="105029"/>
                  <a:pt x="97076" y="102178"/>
                  <a:pt x="76146" y="104554"/>
                </a:cubicBezTo>
                <a:cubicBezTo>
                  <a:pt x="68970" y="117623"/>
                  <a:pt x="72558" y="112633"/>
                  <a:pt x="66378" y="120000"/>
                </a:cubicBezTo>
                <a:cubicBezTo>
                  <a:pt x="60000" y="119287"/>
                  <a:pt x="53421" y="119049"/>
                  <a:pt x="47043" y="118099"/>
                </a:cubicBezTo>
                <a:cubicBezTo>
                  <a:pt x="40863" y="117148"/>
                  <a:pt x="38272" y="110732"/>
                  <a:pt x="32292" y="108356"/>
                </a:cubicBezTo>
                <a:cubicBezTo>
                  <a:pt x="30697" y="107168"/>
                  <a:pt x="29302" y="105504"/>
                  <a:pt x="27508" y="104554"/>
                </a:cubicBezTo>
                <a:cubicBezTo>
                  <a:pt x="25913" y="103603"/>
                  <a:pt x="24119" y="103366"/>
                  <a:pt x="22724" y="102415"/>
                </a:cubicBezTo>
                <a:cubicBezTo>
                  <a:pt x="21328" y="101465"/>
                  <a:pt x="20730" y="99326"/>
                  <a:pt x="19335" y="98613"/>
                </a:cubicBezTo>
                <a:cubicBezTo>
                  <a:pt x="16345" y="96950"/>
                  <a:pt x="9568" y="94811"/>
                  <a:pt x="9568" y="94811"/>
                </a:cubicBezTo>
                <a:cubicBezTo>
                  <a:pt x="8970" y="88396"/>
                  <a:pt x="9169" y="81742"/>
                  <a:pt x="7973" y="75564"/>
                </a:cubicBezTo>
                <a:cubicBezTo>
                  <a:pt x="7574" y="73900"/>
                  <a:pt x="1395" y="64871"/>
                  <a:pt x="0" y="60118"/>
                </a:cubicBezTo>
                <a:cubicBezTo>
                  <a:pt x="1794" y="48950"/>
                  <a:pt x="3787" y="46099"/>
                  <a:pt x="12956" y="42534"/>
                </a:cubicBezTo>
                <a:cubicBezTo>
                  <a:pt x="20132" y="36831"/>
                  <a:pt x="21328" y="29702"/>
                  <a:pt x="25913" y="21386"/>
                </a:cubicBezTo>
                <a:cubicBezTo>
                  <a:pt x="30299" y="0"/>
                  <a:pt x="56212" y="4990"/>
                  <a:pt x="69767" y="4039"/>
                </a:cubicBezTo>
                <a:cubicBezTo>
                  <a:pt x="77342" y="5227"/>
                  <a:pt x="84916" y="5702"/>
                  <a:pt x="92292" y="7841"/>
                </a:cubicBezTo>
                <a:cubicBezTo>
                  <a:pt x="93887" y="8316"/>
                  <a:pt x="94285" y="10693"/>
                  <a:pt x="95681" y="11643"/>
                </a:cubicBezTo>
                <a:cubicBezTo>
                  <a:pt x="97076" y="12594"/>
                  <a:pt x="100465" y="13544"/>
                  <a:pt x="100465" y="13544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82" name="Shape 1582"/>
          <p:cNvSpPr/>
          <p:nvPr/>
        </p:nvSpPr>
        <p:spPr>
          <a:xfrm>
            <a:off x="4191000" y="4724400"/>
            <a:ext cx="457200" cy="457200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127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583" name="Shape 1583"/>
          <p:cNvGrpSpPr/>
          <p:nvPr/>
        </p:nvGrpSpPr>
        <p:grpSpPr>
          <a:xfrm>
            <a:off x="2667000" y="4495800"/>
            <a:ext cx="2819400" cy="1295399"/>
            <a:chOff x="2667000" y="4495800"/>
            <a:chExt cx="2819400" cy="1295399"/>
          </a:xfrm>
        </p:grpSpPr>
        <p:sp>
          <p:nvSpPr>
            <p:cNvPr id="1584" name="Shape 1584"/>
            <p:cNvSpPr/>
            <p:nvPr/>
          </p:nvSpPr>
          <p:spPr>
            <a:xfrm>
              <a:off x="4737100" y="5081587"/>
              <a:ext cx="749300" cy="70961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18050" y="18791"/>
                    <a:pt x="19067" y="18523"/>
                    <a:pt x="28983" y="37046"/>
                  </a:cubicBezTo>
                  <a:cubicBezTo>
                    <a:pt x="38389" y="54496"/>
                    <a:pt x="27966" y="34899"/>
                    <a:pt x="37372" y="48053"/>
                  </a:cubicBezTo>
                  <a:cubicBezTo>
                    <a:pt x="40423" y="52348"/>
                    <a:pt x="45508" y="61208"/>
                    <a:pt x="45508" y="61208"/>
                  </a:cubicBezTo>
                  <a:cubicBezTo>
                    <a:pt x="49067" y="75973"/>
                    <a:pt x="55423" y="71946"/>
                    <a:pt x="70423" y="76510"/>
                  </a:cubicBezTo>
                  <a:cubicBezTo>
                    <a:pt x="74745" y="77852"/>
                    <a:pt x="82881" y="80805"/>
                    <a:pt x="82881" y="80805"/>
                  </a:cubicBezTo>
                  <a:cubicBezTo>
                    <a:pt x="89745" y="85637"/>
                    <a:pt x="93559" y="91275"/>
                    <a:pt x="101440" y="93959"/>
                  </a:cubicBezTo>
                  <a:cubicBezTo>
                    <a:pt x="112881" y="111946"/>
                    <a:pt x="97372" y="89395"/>
                    <a:pt x="111864" y="104697"/>
                  </a:cubicBezTo>
                  <a:cubicBezTo>
                    <a:pt x="116440" y="109530"/>
                    <a:pt x="115677" y="115436"/>
                    <a:pt x="120000" y="120000"/>
                  </a:cubicBezTo>
                </a:path>
              </a:pathLst>
            </a:custGeom>
            <a:noFill/>
            <a:ln w="5715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585" name="Shape 1585"/>
            <p:cNvCxnSpPr/>
            <p:nvPr/>
          </p:nvCxnSpPr>
          <p:spPr>
            <a:xfrm flipH="1">
              <a:off x="4572000" y="5029200"/>
              <a:ext cx="152400" cy="152400"/>
            </a:xfrm>
            <a:prstGeom prst="straightConnector1">
              <a:avLst/>
            </a:prstGeom>
            <a:noFill/>
            <a:ln w="5715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1586" name="Shape 1586"/>
            <p:cNvCxnSpPr/>
            <p:nvPr/>
          </p:nvCxnSpPr>
          <p:spPr>
            <a:xfrm>
              <a:off x="2667000" y="4495800"/>
              <a:ext cx="76200" cy="152400"/>
            </a:xfrm>
            <a:prstGeom prst="straightConnector1">
              <a:avLst/>
            </a:prstGeom>
            <a:noFill/>
            <a:ln w="5715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1587" name="Shape 1587"/>
            <p:cNvCxnSpPr/>
            <p:nvPr/>
          </p:nvCxnSpPr>
          <p:spPr>
            <a:xfrm>
              <a:off x="4648200" y="5029200"/>
              <a:ext cx="76200" cy="0"/>
            </a:xfrm>
            <a:prstGeom prst="straightConnector1">
              <a:avLst/>
            </a:prstGeom>
            <a:noFill/>
            <a:ln w="5715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1588" name="Shape 1588"/>
            <p:cNvSpPr/>
            <p:nvPr/>
          </p:nvSpPr>
          <p:spPr>
            <a:xfrm>
              <a:off x="2743200" y="4648200"/>
              <a:ext cx="1828800" cy="546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40465"/>
                    <a:pt x="0" y="80930"/>
                    <a:pt x="20000" y="100465"/>
                  </a:cubicBezTo>
                  <a:cubicBezTo>
                    <a:pt x="40000" y="120000"/>
                    <a:pt x="102500" y="114418"/>
                    <a:pt x="120000" y="117209"/>
                  </a:cubicBezTo>
                </a:path>
              </a:pathLst>
            </a:custGeom>
            <a:noFill/>
            <a:ln w="57150" cap="sq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589" name="Shape 1589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71</a:t>
            </a:r>
            <a:endParaRPr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4" name="Shape 15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5" name="Shape 1595"/>
          <p:cNvSpPr txBox="1">
            <a:spLocks noGrp="1"/>
          </p:cNvSpPr>
          <p:nvPr>
            <p:ph type="title"/>
          </p:nvPr>
        </p:nvSpPr>
        <p:spPr>
          <a:xfrm>
            <a:off x="685800" y="-76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Flow pattern</a:t>
            </a:r>
            <a:endParaRPr/>
          </a:p>
        </p:txBody>
      </p:sp>
      <p:sp>
        <p:nvSpPr>
          <p:cNvPr id="1596" name="Shape 1596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72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Shape 1601"/>
          <p:cNvSpPr txBox="1">
            <a:spLocks noGrp="1"/>
          </p:cNvSpPr>
          <p:nvPr>
            <p:ph type="title"/>
          </p:nvPr>
        </p:nvSpPr>
        <p:spPr>
          <a:xfrm>
            <a:off x="1150937" y="617537"/>
            <a:ext cx="779303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Trapped!</a:t>
            </a:r>
            <a:endParaRPr/>
          </a:p>
        </p:txBody>
      </p:sp>
      <p:pic>
        <p:nvPicPr>
          <p:cNvPr id="1602" name="Shape 16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860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3" name="Shape 1603"/>
          <p:cNvSpPr txBox="1"/>
          <p:nvPr/>
        </p:nvSpPr>
        <p:spPr>
          <a:xfrm>
            <a:off x="76200" y="117475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73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8" name="Shape 16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0309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9" name="Shape 1609"/>
          <p:cNvSpPr txBox="1">
            <a:spLocks noGrp="1"/>
          </p:cNvSpPr>
          <p:nvPr>
            <p:ph type="title"/>
          </p:nvPr>
        </p:nvSpPr>
        <p:spPr>
          <a:xfrm>
            <a:off x="6248400" y="228600"/>
            <a:ext cx="274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Stabbing 1</a:t>
            </a:r>
            <a:endParaRPr/>
          </a:p>
        </p:txBody>
      </p:sp>
      <p:sp>
        <p:nvSpPr>
          <p:cNvPr id="1610" name="Shape 1610"/>
          <p:cNvSpPr txBox="1"/>
          <p:nvPr/>
        </p:nvSpPr>
        <p:spPr>
          <a:xfrm>
            <a:off x="8578850" y="6324600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74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theme/theme1.xml><?xml version="1.0" encoding="utf-8"?>
<a:theme xmlns:a="http://schemas.openxmlformats.org/drawingml/2006/main" name="Blends">
  <a:themeElements>
    <a:clrScheme name="Blends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E4A8"/>
      </a:accent4>
      <a:accent5>
        <a:srgbClr val="FFCF01"/>
      </a:accent5>
      <a:accent6>
        <a:srgbClr val="FFFFFF"/>
      </a:accent6>
      <a:hlink>
        <a:srgbClr val="FF0000"/>
      </a:hlink>
      <a:folHlink>
        <a:srgbClr val="3333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2099</Words>
  <Application>Microsoft Office PowerPoint</Application>
  <PresentationFormat>On-screen Show (4:3)</PresentationFormat>
  <Paragraphs>576</Paragraphs>
  <Slides>103</Slides>
  <Notes>103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08" baseType="lpstr">
      <vt:lpstr>Arial</vt:lpstr>
      <vt:lpstr>Tahoma</vt:lpstr>
      <vt:lpstr>Times New Roman</vt:lpstr>
      <vt:lpstr>Noto Sans Symbols</vt:lpstr>
      <vt:lpstr>Blends</vt:lpstr>
      <vt:lpstr>PowerPoint Presentation</vt:lpstr>
      <vt:lpstr>Spatter vs splatter</vt:lpstr>
      <vt:lpstr>The Sheppard Family Story </vt:lpstr>
      <vt:lpstr>Dr Sam and Marilyn Sheppard</vt:lpstr>
      <vt:lpstr>Crime Scene pictures</vt:lpstr>
      <vt:lpstr>Crime Scene  pictures</vt:lpstr>
      <vt:lpstr>PowerPoint Presentation</vt:lpstr>
      <vt:lpstr>Questions</vt:lpstr>
      <vt:lpstr>Dr Sam Sheppard</vt:lpstr>
      <vt:lpstr>Do Now: What Biological evidence will blood provide, in the bedroom?</vt:lpstr>
      <vt:lpstr>What can Spatter (Bloodstain Evidence) Evidence reveal:</vt:lpstr>
      <vt:lpstr>What can Spatter (Bloodstain Evidence) Evidence reveal:</vt:lpstr>
      <vt:lpstr>PowerPoint Presentation</vt:lpstr>
      <vt:lpstr>Serology</vt:lpstr>
      <vt:lpstr>History of Blood!!! </vt:lpstr>
      <vt:lpstr>PowerPoint Presentation</vt:lpstr>
      <vt:lpstr>Statement analysis </vt:lpstr>
      <vt:lpstr>Structure of  Blood:</vt:lpstr>
      <vt:lpstr>Major components of  Blood, Plasma:</vt:lpstr>
      <vt:lpstr>DNA in BLOOD</vt:lpstr>
      <vt:lpstr>Blood, however, is commonly used in DNA testing, as per the following steps: </vt:lpstr>
      <vt:lpstr>Liquid Blood</vt:lpstr>
      <vt:lpstr>Surface Tension </vt:lpstr>
      <vt:lpstr>Dripping Blood </vt:lpstr>
      <vt:lpstr>Drop size</vt:lpstr>
      <vt:lpstr>Terminal Velocity  v Distance Fallen (metric)</vt:lpstr>
      <vt:lpstr>Terminal Velocity  v Distance Fallen (imperial)</vt:lpstr>
      <vt:lpstr>Free Falling Blood Droplets</vt:lpstr>
      <vt:lpstr>Shape &amp; Size of Bloodspot </vt:lpstr>
      <vt:lpstr>Shape &amp; Size of Bloodspot </vt:lpstr>
      <vt:lpstr>What information does this questionable droplet provide? </vt:lpstr>
      <vt:lpstr>Height Fallen</vt:lpstr>
      <vt:lpstr>Effect of Target Surface</vt:lpstr>
      <vt:lpstr>Experiments with Falling Blood Droplets</vt:lpstr>
      <vt:lpstr>Height/Surface</vt:lpstr>
      <vt:lpstr>Angle of Impact</vt:lpstr>
      <vt:lpstr>Angle of Impact</vt:lpstr>
      <vt:lpstr>Wave Cast-off</vt:lpstr>
      <vt:lpstr>Point of Convergence</vt:lpstr>
      <vt:lpstr>Point of Convergence</vt:lpstr>
      <vt:lpstr>Point of Convergence </vt:lpstr>
      <vt:lpstr>Point of Origin</vt:lpstr>
      <vt:lpstr>Tracing Origin of Bloodspots</vt:lpstr>
      <vt:lpstr>Blood Spatter </vt:lpstr>
      <vt:lpstr>PowerPoint Presentation</vt:lpstr>
      <vt:lpstr>Low Velocity Blood Spatter </vt:lpstr>
      <vt:lpstr>Cast-off from Weapon</vt:lpstr>
      <vt:lpstr>Downswing of Hammer</vt:lpstr>
      <vt:lpstr>Cast-off from Weapon</vt:lpstr>
      <vt:lpstr>Overhead swing with bloodied metal bar</vt:lpstr>
      <vt:lpstr>Cast-off Pattern (1/2)</vt:lpstr>
      <vt:lpstr>Cast off Pattern (2/2)</vt:lpstr>
      <vt:lpstr>What does this tell you?  </vt:lpstr>
      <vt:lpstr>Cast off Pattern (2/2)  Sequence?</vt:lpstr>
      <vt:lpstr>Cast off Pattern (2/2)  Sequence?</vt:lpstr>
      <vt:lpstr>Three overhead swings with hatchet</vt:lpstr>
      <vt:lpstr>Cast-off &amp; medium velocity spatter</vt:lpstr>
      <vt:lpstr>Cast-off &amp; medium velocity spatter 2</vt:lpstr>
      <vt:lpstr>Cast-off Pattern. </vt:lpstr>
      <vt:lpstr>Cast-off Pattern from hand</vt:lpstr>
      <vt:lpstr>Cast-off pattern from bloodied hand swung  in front of target</vt:lpstr>
      <vt:lpstr>Drip Pattern</vt:lpstr>
      <vt:lpstr>Drip 1:</vt:lpstr>
      <vt:lpstr>Drip 2</vt:lpstr>
      <vt:lpstr>Dripping onto steps</vt:lpstr>
      <vt:lpstr>Splash Pattern</vt:lpstr>
      <vt:lpstr>Splash 1 </vt:lpstr>
      <vt:lpstr>Splash 2 </vt:lpstr>
      <vt:lpstr>Splash 3 </vt:lpstr>
      <vt:lpstr>Splash onto vertical surface</vt:lpstr>
      <vt:lpstr>Stamping in blood 1</vt:lpstr>
      <vt:lpstr>Stamping in blood  Close-up of heel area</vt:lpstr>
      <vt:lpstr>Stamp 1</vt:lpstr>
      <vt:lpstr>Stamp 2</vt:lpstr>
      <vt:lpstr>Arterial Spurt Pattern</vt:lpstr>
      <vt:lpstr>Small arterial spurt</vt:lpstr>
      <vt:lpstr>Neck incisions (scene)</vt:lpstr>
      <vt:lpstr>Neck incisions  </vt:lpstr>
      <vt:lpstr>  Medium Velocity Blood Spatter </vt:lpstr>
      <vt:lpstr>Medium velocity blood spatter. Point of impact 15 cm in front of vertical target surface</vt:lpstr>
      <vt:lpstr>Flick 1:</vt:lpstr>
      <vt:lpstr>PowerPoint Presentation</vt:lpstr>
      <vt:lpstr>High Velocity Blood Spatter </vt:lpstr>
      <vt:lpstr>Gunshot: back&amp; forward spatter</vt:lpstr>
      <vt:lpstr>Gunshot Back Spatter</vt:lpstr>
      <vt:lpstr>Back spatter  on steadying hand</vt:lpstr>
      <vt:lpstr>Gunshot Forward Spatter </vt:lpstr>
      <vt:lpstr>Forward spatter (5 ms after bullet impacted at 1000 f/s)</vt:lpstr>
      <vt:lpstr>Forward spatter onto target placed 15 cm behind point of  HV bullet impact (bullet passing towards screen) 1</vt:lpstr>
      <vt:lpstr>PowerPoint Presentation</vt:lpstr>
      <vt:lpstr>Forward spatter (closest view)</vt:lpstr>
      <vt:lpstr>Wipe Patterns</vt:lpstr>
      <vt:lpstr>Transfer Patterns</vt:lpstr>
      <vt:lpstr>Transfer from hair  (hair-swipe) 1</vt:lpstr>
      <vt:lpstr>Transfer from hair  (hair-swipe) 2</vt:lpstr>
      <vt:lpstr>Flow Patterns</vt:lpstr>
      <vt:lpstr>Flow pattern</vt:lpstr>
      <vt:lpstr>Trapped!</vt:lpstr>
      <vt:lpstr>Stabbing 1</vt:lpstr>
      <vt:lpstr>Stabbing 2</vt:lpstr>
      <vt:lpstr>Blood flow on shirt</vt:lpstr>
      <vt:lpstr>Pattern on shirt</vt:lpstr>
      <vt:lpstr>Bloodspots on trousers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Revenson</dc:creator>
  <cp:lastModifiedBy>Mike Revenson</cp:lastModifiedBy>
  <cp:revision>4</cp:revision>
  <dcterms:modified xsi:type="dcterms:W3CDTF">2018-05-16T20:27:01Z</dcterms:modified>
</cp:coreProperties>
</file>