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69" r:id="rId6"/>
    <p:sldId id="258" r:id="rId7"/>
    <p:sldId id="259" r:id="rId8"/>
    <p:sldId id="262" r:id="rId9"/>
    <p:sldId id="261" r:id="rId10"/>
    <p:sldId id="264" r:id="rId11"/>
    <p:sldId id="260" r:id="rId12"/>
    <p:sldId id="263" r:id="rId13"/>
    <p:sldId id="266" r:id="rId14"/>
    <p:sldId id="277" r:id="rId15"/>
    <p:sldId id="329" r:id="rId16"/>
    <p:sldId id="352" r:id="rId17"/>
    <p:sldId id="332" r:id="rId18"/>
    <p:sldId id="330" r:id="rId19"/>
    <p:sldId id="333" r:id="rId20"/>
    <p:sldId id="331" r:id="rId21"/>
    <p:sldId id="335" r:id="rId22"/>
    <p:sldId id="334" r:id="rId23"/>
    <p:sldId id="336" r:id="rId24"/>
    <p:sldId id="338" r:id="rId25"/>
    <p:sldId id="337" r:id="rId26"/>
    <p:sldId id="339" r:id="rId27"/>
    <p:sldId id="341" r:id="rId28"/>
    <p:sldId id="343" r:id="rId29"/>
    <p:sldId id="340" r:id="rId30"/>
    <p:sldId id="342" r:id="rId31"/>
    <p:sldId id="345" r:id="rId32"/>
    <p:sldId id="344" r:id="rId33"/>
    <p:sldId id="287" r:id="rId34"/>
    <p:sldId id="297" r:id="rId35"/>
    <p:sldId id="298" r:id="rId36"/>
    <p:sldId id="299" r:id="rId37"/>
    <p:sldId id="300" r:id="rId38"/>
    <p:sldId id="346" r:id="rId39"/>
    <p:sldId id="347" r:id="rId40"/>
    <p:sldId id="348" r:id="rId41"/>
    <p:sldId id="288" r:id="rId42"/>
    <p:sldId id="289" r:id="rId43"/>
    <p:sldId id="290" r:id="rId44"/>
    <p:sldId id="294" r:id="rId45"/>
    <p:sldId id="292" r:id="rId46"/>
    <p:sldId id="301" r:id="rId47"/>
    <p:sldId id="291" r:id="rId48"/>
    <p:sldId id="305" r:id="rId49"/>
    <p:sldId id="302" r:id="rId50"/>
    <p:sldId id="293" r:id="rId51"/>
    <p:sldId id="303" r:id="rId52"/>
    <p:sldId id="324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5" r:id="rId72"/>
    <p:sldId id="328" r:id="rId73"/>
    <p:sldId id="349" r:id="rId74"/>
    <p:sldId id="350" r:id="rId75"/>
    <p:sldId id="351" r:id="rId76"/>
    <p:sldId id="353" r:id="rId77"/>
    <p:sldId id="265" r:id="rId78"/>
    <p:sldId id="326" r:id="rId79"/>
    <p:sldId id="355" r:id="rId80"/>
    <p:sldId id="354" r:id="rId81"/>
    <p:sldId id="268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852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0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8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2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D0986F-389B-419E-B1A7-CF17A107D584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671AA-2505-47DB-8F51-538F7F276A5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89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9828E-D06D-4134-B317-EAC1548EEFB2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9C5AC-946B-404F-B0F1-EA5C459B2D3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19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57E88D-B436-4FE1-824D-DF191FDFEB32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B0FF6-1855-4590-94F7-B8AF070B1C6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55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158CAC-C8D3-47B7-8234-3807838EA1CE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A4317-E03D-41C0-BE0C-CB86AF3E6F1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26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45010E-CEEF-4F85-A331-C80E5E56496A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F55E8-7583-4A55-8C71-76729D30C1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20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996399-62DC-455B-8A5E-3A82FC613798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4DA5-F0F7-4897-B537-34F7FC4E7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08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BE6021-E677-4BAA-8E7F-6502E8C500D0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4BFB0-13E2-4D26-BB48-A0E47D2442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99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9997A5-A16F-4822-8611-D3E1591F04CD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5F5C2-7E47-4704-9488-6BE4EABBF17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9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44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19C0E0-480A-4BC3-88AB-4BE86E33B2FB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15FD5-7E5D-4FF4-8D74-EBC304E15D3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37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730280-0363-4E06-AB1E-5B7BFD4B1817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E52BC-39BC-453A-A2E2-C96B7FE268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1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1E642-C66C-41D0-9800-5A1B44EC25FD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2CA95-ED12-4B78-9B51-7987A5FEA8C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07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D0986F-389B-419E-B1A7-CF17A107D584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671AA-2505-47DB-8F51-538F7F276A5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98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9828E-D06D-4134-B317-EAC1548EEFB2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9C5AC-946B-404F-B0F1-EA5C459B2D3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19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57E88D-B436-4FE1-824D-DF191FDFEB32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B0FF6-1855-4590-94F7-B8AF070B1C6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60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158CAC-C8D3-47B7-8234-3807838EA1CE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A4317-E03D-41C0-BE0C-CB86AF3E6F1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08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45010E-CEEF-4F85-A331-C80E5E56496A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F55E8-7583-4A55-8C71-76729D30C1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19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996399-62DC-455B-8A5E-3A82FC613798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4DA5-F0F7-4897-B537-34F7FC4E7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87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BE6021-E677-4BAA-8E7F-6502E8C500D0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4BFB0-13E2-4D26-BB48-A0E47D2442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8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59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9997A5-A16F-4822-8611-D3E1591F04CD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5F5C2-7E47-4704-9488-6BE4EABBF17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49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19C0E0-480A-4BC3-88AB-4BE86E33B2FB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15FD5-7E5D-4FF4-8D74-EBC304E15D3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39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730280-0363-4E06-AB1E-5B7BFD4B1817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E52BC-39BC-453A-A2E2-C96B7FE268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55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1E642-C66C-41D0-9800-5A1B44EC25FD}" type="datetimeFigureOut">
              <a:rPr lang="en-US" altLang="en-US">
                <a:solidFill>
                  <a:srgbClr val="FFFFFF"/>
                </a:solidFill>
              </a:rPr>
              <a:pPr/>
              <a:t>4/29/2016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2CA95-ED12-4B78-9B51-7987A5FEA8C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0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9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9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68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7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BC714-D082-4666-BB86-E56C5CA8ABD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1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B797B5-C1D1-41EE-AA48-F81A71AB8E32}" type="datetimeFigureOut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4/29/2016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90CCC8-9DD9-4F02-B56D-D35407F37E80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318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B797B5-C1D1-41EE-AA48-F81A71AB8E32}" type="datetimeFigureOut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4/29/2016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90CCC8-9DD9-4F02-B56D-D35407F37E80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915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30410" y="4618268"/>
            <a:ext cx="3268820" cy="58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aur" panose="02030504050205020304" pitchFamily="18" charset="0"/>
              </a:rPr>
              <a:t>May 1</a:t>
            </a:r>
            <a:r>
              <a:rPr lang="en-US" sz="3200" baseline="30000" dirty="0" smtClean="0">
                <a:solidFill>
                  <a:schemeClr val="bg1"/>
                </a:solidFill>
                <a:latin typeface="Centaur" panose="02030504050205020304" pitchFamily="18" charset="0"/>
              </a:rPr>
              <a:t>st</a:t>
            </a:r>
            <a:r>
              <a:rPr lang="en-US" sz="3200" dirty="0" smtClean="0">
                <a:solidFill>
                  <a:schemeClr val="bg1"/>
                </a:solidFill>
                <a:latin typeface="Centaur" panose="02030504050205020304" pitchFamily="18" charset="0"/>
              </a:rPr>
              <a:t>, 2016</a:t>
            </a:r>
            <a:endParaRPr lang="en-US" sz="3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6186" y="5422006"/>
            <a:ext cx="4770818" cy="1435994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David Tate, MS, CLPE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Latent Print Examiner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dptate@syr.edu</a:t>
            </a:r>
            <a:endParaRPr lang="en-US" dirty="0"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20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875763" y="2470436"/>
            <a:ext cx="7582437" cy="6050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4000" kern="10" spc="0" dirty="0" err="1" smtClean="0">
                <a:ln>
                  <a:noFill/>
                </a:ln>
                <a:gradFill rotWithShape="1">
                  <a:gsLst>
                    <a:gs pos="0">
                      <a:srgbClr val="F79646"/>
                    </a:gs>
                    <a:gs pos="50000">
                      <a:srgbClr val="1F497D"/>
                    </a:gs>
                    <a:gs pos="100000">
                      <a:srgbClr val="F79646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Minnowbrook</a:t>
            </a:r>
            <a:r>
              <a:rPr lang="en-US" sz="4000" kern="10" spc="0" dirty="0" smtClean="0">
                <a:ln>
                  <a:noFill/>
                </a:ln>
                <a:gradFill rotWithShape="1">
                  <a:gsLst>
                    <a:gs pos="0">
                      <a:srgbClr val="F79646"/>
                    </a:gs>
                    <a:gs pos="50000">
                      <a:srgbClr val="1F497D"/>
                    </a:gs>
                    <a:gs pos="100000">
                      <a:srgbClr val="F79646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 Forensic Science Workshop</a:t>
            </a:r>
            <a:endParaRPr lang="en-US" sz="4000" kern="10" spc="0" dirty="0">
              <a:ln>
                <a:noFill/>
              </a:ln>
              <a:gradFill rotWithShape="1">
                <a:gsLst>
                  <a:gs pos="0">
                    <a:srgbClr val="F79646"/>
                  </a:gs>
                  <a:gs pos="50000">
                    <a:srgbClr val="1F497D"/>
                  </a:gs>
                  <a:gs pos="100000">
                    <a:srgbClr val="F79646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pic>
        <p:nvPicPr>
          <p:cNvPr id="10" name="Picture 6" descr="FSNS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67" y="5112913"/>
            <a:ext cx="2431270" cy="152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47963" y="2951095"/>
            <a:ext cx="5238037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aur" panose="02030504050205020304" pitchFamily="18" charset="0"/>
              </a:rPr>
              <a:t>an</a:t>
            </a:r>
            <a:r>
              <a:rPr lang="en-US" sz="4800" b="1" i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rush Script MT" panose="03060802040406070304" pitchFamily="66" charset="0"/>
              </a:rPr>
              <a:t> </a:t>
            </a:r>
            <a:r>
              <a:rPr lang="en-US" sz="5400" b="1" i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rush Script MT" panose="03060802040406070304" pitchFamily="66" charset="0"/>
              </a:rPr>
              <a:t>omnium-gatherum</a:t>
            </a:r>
            <a:endParaRPr lang="en-US" sz="5400" b="1" i="1" cap="none" spc="50" dirty="0" smtClean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rush Script MT" panose="03060802040406070304" pitchFamily="66" charset="0"/>
            </a:endParaRPr>
          </a:p>
          <a:p>
            <a:pPr algn="ctr"/>
            <a:r>
              <a:rPr lang="en-US" sz="4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aur" panose="02030504050205020304" pitchFamily="18" charset="0"/>
              </a:rPr>
              <a:t>of Latent Print topics</a:t>
            </a:r>
            <a:endParaRPr lang="en-US" sz="4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15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utoRev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E6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2" y="229585"/>
            <a:ext cx="6236676" cy="63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90" y="1403492"/>
            <a:ext cx="5718220" cy="40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1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9110" y="3992449"/>
            <a:ext cx="580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CONTEXT IS EVERYTHING</a:t>
            </a:r>
            <a:endParaRPr lang="en-US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5628" y="4121238"/>
            <a:ext cx="580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Selective Attention</a:t>
            </a:r>
            <a:endParaRPr lang="en-US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6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8197" y="318108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video</a:t>
            </a:r>
            <a:endParaRPr lang="en-US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41" y="1032641"/>
            <a:ext cx="4792718" cy="47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7" y="924411"/>
            <a:ext cx="7504386" cy="500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10" y="1605104"/>
            <a:ext cx="6684580" cy="364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24" y="1040524"/>
            <a:ext cx="4776952" cy="47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8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71599" y="2657831"/>
            <a:ext cx="689663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omnium–</a:t>
            </a:r>
            <a:r>
              <a:rPr lang="en-U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gatherum</a:t>
            </a:r>
            <a:endParaRPr lang="en-US" sz="3200" dirty="0" smtClean="0">
              <a:solidFill>
                <a:schemeClr val="tx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algn="ctr" fontAlgn="ctr"/>
            <a:endParaRPr lang="en-US" dirty="0">
              <a:solidFill>
                <a:schemeClr val="bg1"/>
              </a:solidFill>
              <a:latin typeface="Playfair Display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Open Sans"/>
              </a:rPr>
              <a:t>noun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  </a:t>
            </a:r>
            <a:r>
              <a:rPr lang="en-US" dirty="0" err="1">
                <a:solidFill>
                  <a:schemeClr val="bg1"/>
                </a:solidFill>
                <a:latin typeface="Open Sans"/>
              </a:rPr>
              <a:t>om·ni·um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–</a:t>
            </a:r>
            <a:r>
              <a:rPr lang="en-US" dirty="0" err="1">
                <a:solidFill>
                  <a:schemeClr val="bg1"/>
                </a:solidFill>
                <a:latin typeface="Open Sans"/>
              </a:rPr>
              <a:t>gath·er·um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 \ˌ</a:t>
            </a:r>
            <a:r>
              <a:rPr lang="en-US" dirty="0" err="1">
                <a:solidFill>
                  <a:schemeClr val="bg1"/>
                </a:solidFill>
                <a:latin typeface="Open Sans"/>
              </a:rPr>
              <a:t>äm-nē-əm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-ˈ</a:t>
            </a:r>
            <a:r>
              <a:rPr lang="en-US" dirty="0" err="1">
                <a:solidFill>
                  <a:schemeClr val="bg1"/>
                </a:solidFill>
                <a:latin typeface="Open Sans"/>
              </a:rPr>
              <a:t>ga-</a:t>
            </a:r>
            <a:r>
              <a:rPr lang="en-US" u="sng" dirty="0" err="1">
                <a:solidFill>
                  <a:schemeClr val="bg1"/>
                </a:solidFill>
                <a:latin typeface="Open Sans"/>
              </a:rPr>
              <a:t>th</a:t>
            </a:r>
            <a:r>
              <a:rPr lang="en-US" dirty="0" err="1">
                <a:solidFill>
                  <a:schemeClr val="bg1"/>
                </a:solidFill>
                <a:latin typeface="Open Sans"/>
              </a:rPr>
              <a:t>ə-rəm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\</a:t>
            </a:r>
          </a:p>
          <a:p>
            <a:r>
              <a:rPr lang="en-US" dirty="0">
                <a:solidFill>
                  <a:schemeClr val="bg1"/>
                </a:solidFill>
                <a:latin typeface="Lato"/>
              </a:rPr>
              <a:t>Popularity: Bottom 10% of </a:t>
            </a:r>
            <a:r>
              <a:rPr lang="en-US" dirty="0" smtClean="0">
                <a:solidFill>
                  <a:schemeClr val="bg1"/>
                </a:solidFill>
                <a:latin typeface="Lato"/>
              </a:rPr>
              <a:t>words</a:t>
            </a:r>
          </a:p>
          <a:p>
            <a:endParaRPr lang="en-US" dirty="0">
              <a:solidFill>
                <a:schemeClr val="bg1"/>
              </a:solidFill>
              <a:latin typeface="Lato"/>
            </a:endParaRPr>
          </a:p>
          <a:p>
            <a:r>
              <a:rPr lang="en-US" b="1" dirty="0">
                <a:solidFill>
                  <a:schemeClr val="bg1"/>
                </a:solidFill>
                <a:latin typeface="Lato"/>
              </a:rPr>
              <a:t>Definition of </a:t>
            </a:r>
            <a:r>
              <a:rPr lang="en-US" b="1" cap="small" dirty="0">
                <a:solidFill>
                  <a:schemeClr val="bg1"/>
                </a:solidFill>
                <a:latin typeface="Lato"/>
              </a:rPr>
              <a:t>omnium–</a:t>
            </a:r>
            <a:r>
              <a:rPr lang="en-US" b="1" cap="small" dirty="0" err="1">
                <a:solidFill>
                  <a:schemeClr val="bg1"/>
                </a:solidFill>
                <a:latin typeface="Lato"/>
              </a:rPr>
              <a:t>gatherum</a:t>
            </a:r>
            <a:endParaRPr lang="en-US" b="1" dirty="0">
              <a:solidFill>
                <a:schemeClr val="bg1"/>
              </a:solidFill>
              <a:latin typeface="Lato"/>
            </a:endParaRPr>
          </a:p>
          <a:p>
            <a:r>
              <a:rPr lang="en-US" i="1" dirty="0">
                <a:solidFill>
                  <a:schemeClr val="bg1"/>
                </a:solidFill>
                <a:latin typeface="Open Sans"/>
              </a:rPr>
              <a:t>plural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en-US" b="1" dirty="0" smtClean="0">
                <a:solidFill>
                  <a:schemeClr val="bg1"/>
                </a:solidFill>
                <a:latin typeface="Open Sans"/>
              </a:rPr>
              <a:t>omnium–</a:t>
            </a:r>
            <a:r>
              <a:rPr lang="en-US" b="1" dirty="0" err="1" smtClean="0">
                <a:solidFill>
                  <a:schemeClr val="bg1"/>
                </a:solidFill>
                <a:latin typeface="Open Sans"/>
              </a:rPr>
              <a:t>gatherums</a:t>
            </a:r>
            <a:endParaRPr lang="en-US" b="1" dirty="0" smtClean="0">
              <a:solidFill>
                <a:schemeClr val="bg1"/>
              </a:solidFill>
              <a:latin typeface="Open Sans"/>
            </a:endParaRPr>
          </a:p>
          <a:p>
            <a:endParaRPr lang="en-US" dirty="0">
              <a:solidFill>
                <a:schemeClr val="bg1"/>
              </a:solidFill>
              <a:latin typeface="Open Sans"/>
            </a:endParaRP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Open Sans"/>
              </a:rPr>
              <a:t>: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  a miscellaneous collection (as of things or persons</a:t>
            </a:r>
            <a:r>
              <a:rPr lang="en-US" dirty="0" smtClean="0">
                <a:solidFill>
                  <a:schemeClr val="bg1"/>
                </a:solidFill>
                <a:latin typeface="Open Sans"/>
              </a:rPr>
              <a:t>)</a:t>
            </a:r>
          </a:p>
          <a:p>
            <a:endParaRPr lang="en-US" dirty="0">
              <a:solidFill>
                <a:schemeClr val="bg1"/>
              </a:solidFill>
              <a:latin typeface="Open Sans"/>
            </a:endParaRPr>
          </a:p>
          <a:p>
            <a:r>
              <a:rPr lang="en-US" dirty="0">
                <a:solidFill>
                  <a:schemeClr val="bg1"/>
                </a:solidFill>
                <a:latin typeface="Open Sans"/>
              </a:rPr>
              <a:t>http://www.merriam-webster.com/dictionary/omnium-gatherum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0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97" y="1190297"/>
            <a:ext cx="4477406" cy="44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841500"/>
            <a:ext cx="635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0" y="859049"/>
            <a:ext cx="6851560" cy="51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8" y="2179090"/>
            <a:ext cx="7441324" cy="24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562100"/>
            <a:ext cx="47625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93" y="1008993"/>
            <a:ext cx="4840014" cy="48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9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62200"/>
            <a:ext cx="428625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947862"/>
            <a:ext cx="58674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2" y="1064172"/>
            <a:ext cx="4729656" cy="47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524000"/>
            <a:ext cx="69151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1229710"/>
            <a:ext cx="5864772" cy="43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4" y="1663262"/>
            <a:ext cx="7062952" cy="35314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1149" y="530812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http://i.huffpost.com/gen/1574293/images/n-BRAIN-EYE-628x314.jpg</a:t>
            </a:r>
          </a:p>
        </p:txBody>
      </p:sp>
    </p:spTree>
    <p:extLst>
      <p:ext uri="{BB962C8B-B14F-4D97-AF65-F5344CB8AC3E}">
        <p14:creationId xmlns:p14="http://schemas.microsoft.com/office/powerpoint/2010/main" val="35455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34" y="1018447"/>
            <a:ext cx="5072332" cy="48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7" y="1209675"/>
            <a:ext cx="484822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28" y="876874"/>
            <a:ext cx="5315725" cy="536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28" y="1211101"/>
            <a:ext cx="5141344" cy="443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17" y="1006417"/>
            <a:ext cx="6703382" cy="487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0886" y="723900"/>
            <a:ext cx="3048953" cy="57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2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05376" y="0"/>
            <a:ext cx="4933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6" y="3474720"/>
            <a:ext cx="1569490" cy="2181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80" y="1026974"/>
            <a:ext cx="3381375" cy="4365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99" y="3474720"/>
            <a:ext cx="1174725" cy="2200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0667" y="448619"/>
            <a:ext cx="1373558" cy="1909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85656" y="590859"/>
            <a:ext cx="1189168" cy="22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7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13" y="863599"/>
            <a:ext cx="6052326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36" y="955174"/>
            <a:ext cx="6548307" cy="490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847246"/>
            <a:ext cx="4381500" cy="51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25" y="591818"/>
            <a:ext cx="4581175" cy="5707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72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381000"/>
            <a:ext cx="3924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80" t="12631" r="-13380" b="4736"/>
          <a:stretch/>
        </p:blipFill>
        <p:spPr>
          <a:xfrm>
            <a:off x="0" y="1625600"/>
            <a:ext cx="91440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7" y="598935"/>
            <a:ext cx="4796286" cy="5660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6" y="598933"/>
            <a:ext cx="4796288" cy="5660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6" y="598933"/>
            <a:ext cx="4796288" cy="56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7996" y="1437997"/>
            <a:ext cx="5068007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96" y="1590397"/>
            <a:ext cx="5068007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6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19" y="386772"/>
            <a:ext cx="5039362" cy="608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19" y="386772"/>
            <a:ext cx="5039362" cy="608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3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52587" y="1185862"/>
            <a:ext cx="5838825" cy="4486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31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14" y="447723"/>
            <a:ext cx="5676190" cy="6142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14" y="447723"/>
            <a:ext cx="5676190" cy="6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2" y="931653"/>
            <a:ext cx="7528508" cy="49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8197" y="318108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3"/>
          <a:stretch/>
        </p:blipFill>
        <p:spPr>
          <a:xfrm>
            <a:off x="2512453" y="1303986"/>
            <a:ext cx="4261834" cy="42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42536" y="3036498"/>
            <a:ext cx="60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Is this a fingerprint? </a:t>
            </a:r>
            <a:endParaRPr lang="en-US" sz="32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1095375"/>
            <a:ext cx="32575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6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0"/>
          <a:stretch/>
        </p:blipFill>
        <p:spPr>
          <a:xfrm>
            <a:off x="3840577" y="2253802"/>
            <a:ext cx="1572912" cy="24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2819400"/>
            <a:ext cx="390525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10" y="2637526"/>
            <a:ext cx="2923246" cy="160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58" y="2224332"/>
            <a:ext cx="5382884" cy="240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91" y="1871415"/>
            <a:ext cx="2553418" cy="311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2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19371" r="66988" b="48176"/>
          <a:stretch/>
        </p:blipFill>
        <p:spPr>
          <a:xfrm>
            <a:off x="3950899" y="2191109"/>
            <a:ext cx="1242204" cy="22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1" y="409844"/>
            <a:ext cx="6935637" cy="61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4215" y="2228922"/>
            <a:ext cx="4235570" cy="24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7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24" y="3434751"/>
            <a:ext cx="48768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82" y="1444420"/>
            <a:ext cx="1749544" cy="250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45" y="2422308"/>
            <a:ext cx="4925472" cy="3192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98" y="1036421"/>
            <a:ext cx="1854848" cy="278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68" y="2681378"/>
            <a:ext cx="390525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3" y="983411"/>
            <a:ext cx="3577063" cy="48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6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43" y="603848"/>
            <a:ext cx="3979725" cy="5753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93" y="2794117"/>
            <a:ext cx="1814333" cy="99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41" y="4140324"/>
            <a:ext cx="3931668" cy="1759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8" y="502155"/>
            <a:ext cx="4235613" cy="36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2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9" y="1945346"/>
            <a:ext cx="4505325" cy="3381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97" y="2629259"/>
            <a:ext cx="19050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48" y="1345721"/>
            <a:ext cx="3828600" cy="4787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19371" r="66988" b="48176"/>
          <a:stretch/>
        </p:blipFill>
        <p:spPr>
          <a:xfrm>
            <a:off x="1742537" y="2626743"/>
            <a:ext cx="1242204" cy="22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7" y="2136476"/>
            <a:ext cx="4468484" cy="2978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1449" y="2025771"/>
            <a:ext cx="4917057" cy="278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0164" y="3335626"/>
            <a:ext cx="5808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Inductive Reasoning and the Latent Print 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Identification</a:t>
            </a:r>
            <a:endParaRPr lang="en-US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62" y="491584"/>
            <a:ext cx="6869635" cy="59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9707" y="2073497"/>
            <a:ext cx="6928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Identification</a:t>
            </a:r>
          </a:p>
          <a:p>
            <a:endParaRPr lang="en-US" b="1" dirty="0"/>
          </a:p>
          <a:p>
            <a:r>
              <a:rPr lang="en-US" dirty="0" smtClean="0"/>
              <a:t>The </a:t>
            </a:r>
            <a:r>
              <a:rPr lang="en-US" dirty="0"/>
              <a:t>determination by an examiner that there is sufficient quality and quantity of detail in </a:t>
            </a:r>
            <a:r>
              <a:rPr lang="en-US" dirty="0" smtClean="0"/>
              <a:t>agreement </a:t>
            </a:r>
            <a:r>
              <a:rPr lang="en-US" dirty="0"/>
              <a:t>to conclude that two friction ridge impressions originated from the same source. </a:t>
            </a:r>
          </a:p>
        </p:txBody>
      </p:sp>
    </p:spTree>
    <p:extLst>
      <p:ext uri="{BB962C8B-B14F-4D97-AF65-F5344CB8AC3E}">
        <p14:creationId xmlns:p14="http://schemas.microsoft.com/office/powerpoint/2010/main" val="371685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9707" y="2073497"/>
            <a:ext cx="6928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Identification</a:t>
            </a:r>
          </a:p>
          <a:p>
            <a:endParaRPr lang="en-US" b="1" dirty="0"/>
          </a:p>
          <a:p>
            <a:r>
              <a:rPr lang="en-US" sz="2400" dirty="0" smtClean="0">
                <a:solidFill>
                  <a:srgbClr val="00B0F0"/>
                </a:solidFill>
              </a:rPr>
              <a:t>The </a:t>
            </a:r>
            <a:r>
              <a:rPr lang="en-US" sz="2400" dirty="0">
                <a:solidFill>
                  <a:srgbClr val="00B0F0"/>
                </a:solidFill>
              </a:rPr>
              <a:t>determination by an examiner </a:t>
            </a:r>
            <a:r>
              <a:rPr lang="en-US" dirty="0"/>
              <a:t>that there is sufficient quality and quantity of detail in </a:t>
            </a:r>
            <a:r>
              <a:rPr lang="en-US" dirty="0" smtClean="0"/>
              <a:t>agreement </a:t>
            </a:r>
            <a:r>
              <a:rPr lang="en-US" dirty="0"/>
              <a:t>to conclude that two friction ridge impressions originated from the same source.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74" y="242822"/>
            <a:ext cx="2061466" cy="2329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46" y="4114758"/>
            <a:ext cx="4786956" cy="274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9707" y="2073497"/>
            <a:ext cx="692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Identification</a:t>
            </a:r>
          </a:p>
          <a:p>
            <a:endParaRPr lang="en-US" b="1" dirty="0"/>
          </a:p>
          <a:p>
            <a:r>
              <a:rPr lang="en-US" dirty="0" smtClean="0"/>
              <a:t>The </a:t>
            </a:r>
            <a:r>
              <a:rPr lang="en-US" dirty="0"/>
              <a:t>determination by an examiner that there is </a:t>
            </a:r>
            <a:r>
              <a:rPr lang="en-US" sz="2400" dirty="0">
                <a:solidFill>
                  <a:srgbClr val="00B0F0"/>
                </a:solidFill>
              </a:rPr>
              <a:t>sufficient quality and quantity </a:t>
            </a:r>
            <a:r>
              <a:rPr lang="en-US" dirty="0"/>
              <a:t>of detail in </a:t>
            </a:r>
            <a:r>
              <a:rPr lang="en-US" dirty="0" smtClean="0"/>
              <a:t>agreement </a:t>
            </a:r>
            <a:r>
              <a:rPr lang="en-US" dirty="0"/>
              <a:t>to conclude that two friction ridge impressions originated from the same source.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25" y="223520"/>
            <a:ext cx="2225040" cy="2225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7" y="4265419"/>
            <a:ext cx="6508125" cy="25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1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9067" y="935577"/>
            <a:ext cx="69288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Identification</a:t>
            </a:r>
          </a:p>
          <a:p>
            <a:endParaRPr lang="en-US" b="1" dirty="0"/>
          </a:p>
          <a:p>
            <a:r>
              <a:rPr lang="en-US" dirty="0" smtClean="0"/>
              <a:t>The </a:t>
            </a:r>
            <a:r>
              <a:rPr lang="en-US" dirty="0"/>
              <a:t>determination by an examiner that there is sufficient quality and quantity of detail in </a:t>
            </a:r>
            <a:r>
              <a:rPr lang="en-US" dirty="0" smtClean="0"/>
              <a:t>agreement </a:t>
            </a:r>
            <a:r>
              <a:rPr lang="en-US" dirty="0"/>
              <a:t>to </a:t>
            </a:r>
            <a:r>
              <a:rPr lang="en-US" sz="2400" dirty="0">
                <a:solidFill>
                  <a:srgbClr val="00B0F0"/>
                </a:solidFill>
              </a:rPr>
              <a:t>conclude that two friction ridge impressions originated from the same source</a:t>
            </a:r>
            <a:r>
              <a:rPr lang="en-US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25" y="3343715"/>
            <a:ext cx="5589430" cy="25711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6325" y="6199333"/>
            <a:ext cx="55894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/>
                </a:solidFill>
                <a:latin typeface="Arial Black" panose="020B0A04020102020204" pitchFamily="34" charset="0"/>
              </a:rPr>
              <a:t>http://www.differencebetween.info/difference-between-inductive-reasoning-and-deductive-reasoning</a:t>
            </a:r>
          </a:p>
        </p:txBody>
      </p:sp>
    </p:spTree>
    <p:extLst>
      <p:ext uri="{BB962C8B-B14F-4D97-AF65-F5344CB8AC3E}">
        <p14:creationId xmlns:p14="http://schemas.microsoft.com/office/powerpoint/2010/main" val="21940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295525"/>
            <a:ext cx="8572500" cy="22669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953037" y="489397"/>
            <a:ext cx="7340957" cy="535761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770845" y="360609"/>
            <a:ext cx="5602309" cy="52417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453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9097" y="3052293"/>
            <a:ext cx="8409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llusions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://www.optics4kids.org/home/content/illusions/</a:t>
            </a:r>
          </a:p>
        </p:txBody>
      </p:sp>
      <p:sp>
        <p:nvSpPr>
          <p:cNvPr id="4" name="Rectangle 3"/>
          <p:cNvSpPr/>
          <p:nvPr/>
        </p:nvSpPr>
        <p:spPr>
          <a:xfrm>
            <a:off x="749097" y="4451245"/>
            <a:ext cx="4708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Double Loop Podcast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https</a:t>
            </a:r>
            <a:r>
              <a:rPr lang="en-US" dirty="0">
                <a:solidFill>
                  <a:schemeClr val="bg1"/>
                </a:solidFill>
              </a:rPr>
              <a:t>://soundcloud.com/double-loop-podcast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62" y="4163236"/>
            <a:ext cx="1640542" cy="934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67" y="2641349"/>
            <a:ext cx="171450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38" y="946597"/>
            <a:ext cx="6616324" cy="49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6" descr="C:\Documents and Settings\hlamull\Desktop\presentation pics\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3657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Text Box 7"/>
          <p:cNvSpPr txBox="1">
            <a:spLocks noChangeArrowheads="1"/>
          </p:cNvSpPr>
          <p:nvPr/>
        </p:nvSpPr>
        <p:spPr bwMode="auto">
          <a:xfrm>
            <a:off x="2133600" y="3200400"/>
            <a:ext cx="510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FFFF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14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6" descr="C:\Documents and Settings\hlamull\Desktop\presentation pics\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3657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Text Box 7"/>
          <p:cNvSpPr txBox="1">
            <a:spLocks noChangeArrowheads="1"/>
          </p:cNvSpPr>
          <p:nvPr/>
        </p:nvSpPr>
        <p:spPr bwMode="auto">
          <a:xfrm>
            <a:off x="2133600" y="3200400"/>
            <a:ext cx="510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FFFF00"/>
                </a:solidFill>
              </a:rPr>
              <a:t>QUESTIONS?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0069" y="2951072"/>
            <a:ext cx="5692462" cy="120032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Impact" panose="020B0806030902050204" pitchFamily="34" charset="0"/>
              </a:rPr>
              <a:t>THANK YOU !</a:t>
            </a:r>
            <a:endParaRPr lang="en-US" sz="72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0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54" y="1700215"/>
            <a:ext cx="6142892" cy="345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41" y="761999"/>
            <a:ext cx="6334918" cy="53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</TotalTime>
  <Words>189</Words>
  <Application>Microsoft Office PowerPoint</Application>
  <PresentationFormat>On-screen Show (4:3)</PresentationFormat>
  <Paragraphs>47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94" baseType="lpstr">
      <vt:lpstr>Arial</vt:lpstr>
      <vt:lpstr>Arial Black</vt:lpstr>
      <vt:lpstr>Berlin Sans FB Demi</vt:lpstr>
      <vt:lpstr>Brush Script MT</vt:lpstr>
      <vt:lpstr>Calibri</vt:lpstr>
      <vt:lpstr>Calibri Light</vt:lpstr>
      <vt:lpstr>Centaur</vt:lpstr>
      <vt:lpstr>Impact</vt:lpstr>
      <vt:lpstr>Lato</vt:lpstr>
      <vt:lpstr>Open Sans</vt:lpstr>
      <vt:lpstr>Playfair Display</vt:lpstr>
      <vt:lpstr>Times New Roman</vt:lpstr>
      <vt:lpstr>Office Theme</vt:lpstr>
      <vt:lpstr>Default Design</vt:lpstr>
      <vt:lpstr>1_Default Design</vt:lpstr>
      <vt:lpstr>May 1st,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Tate</dc:creator>
  <cp:lastModifiedBy>David Tate</cp:lastModifiedBy>
  <cp:revision>29</cp:revision>
  <dcterms:created xsi:type="dcterms:W3CDTF">2016-04-14T21:20:18Z</dcterms:created>
  <dcterms:modified xsi:type="dcterms:W3CDTF">2016-04-29T20:14:57Z</dcterms:modified>
</cp:coreProperties>
</file>