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85" r:id="rId3"/>
    <p:sldId id="257" r:id="rId4"/>
    <p:sldId id="276" r:id="rId5"/>
    <p:sldId id="258" r:id="rId6"/>
    <p:sldId id="259" r:id="rId7"/>
    <p:sldId id="261" r:id="rId8"/>
    <p:sldId id="277" r:id="rId9"/>
    <p:sldId id="262" r:id="rId10"/>
    <p:sldId id="263" r:id="rId11"/>
    <p:sldId id="264" r:id="rId12"/>
    <p:sldId id="286" r:id="rId13"/>
    <p:sldId id="287" r:id="rId14"/>
    <p:sldId id="278" r:id="rId15"/>
    <p:sldId id="280" r:id="rId16"/>
    <p:sldId id="279" r:id="rId17"/>
    <p:sldId id="281" r:id="rId18"/>
    <p:sldId id="288" r:id="rId19"/>
    <p:sldId id="324" r:id="rId20"/>
    <p:sldId id="325" r:id="rId21"/>
    <p:sldId id="265" r:id="rId22"/>
    <p:sldId id="266" r:id="rId23"/>
    <p:sldId id="267" r:id="rId24"/>
    <p:sldId id="289" r:id="rId25"/>
    <p:sldId id="290" r:id="rId26"/>
    <p:sldId id="294" r:id="rId27"/>
    <p:sldId id="291" r:id="rId28"/>
    <p:sldId id="292" r:id="rId29"/>
    <p:sldId id="293" r:id="rId30"/>
    <p:sldId id="268" r:id="rId31"/>
    <p:sldId id="282" r:id="rId32"/>
    <p:sldId id="317" r:id="rId33"/>
    <p:sldId id="283" r:id="rId34"/>
    <p:sldId id="269" r:id="rId35"/>
    <p:sldId id="270" r:id="rId36"/>
    <p:sldId id="271" r:id="rId37"/>
    <p:sldId id="273" r:id="rId38"/>
    <p:sldId id="284" r:id="rId39"/>
    <p:sldId id="326" r:id="rId40"/>
    <p:sldId id="295" r:id="rId41"/>
    <p:sldId id="297" r:id="rId42"/>
    <p:sldId id="298" r:id="rId43"/>
    <p:sldId id="296" r:id="rId44"/>
    <p:sldId id="299" r:id="rId45"/>
    <p:sldId id="300" r:id="rId46"/>
    <p:sldId id="301" r:id="rId47"/>
    <p:sldId id="302" r:id="rId48"/>
    <p:sldId id="303" r:id="rId49"/>
    <p:sldId id="318" r:id="rId50"/>
    <p:sldId id="319" r:id="rId51"/>
    <p:sldId id="304" r:id="rId52"/>
    <p:sldId id="305" r:id="rId53"/>
    <p:sldId id="306" r:id="rId54"/>
    <p:sldId id="321" r:id="rId55"/>
    <p:sldId id="323" r:id="rId56"/>
    <p:sldId id="322" r:id="rId57"/>
    <p:sldId id="307" r:id="rId58"/>
    <p:sldId id="308" r:id="rId59"/>
    <p:sldId id="311" r:id="rId60"/>
    <p:sldId id="309" r:id="rId61"/>
    <p:sldId id="310" r:id="rId62"/>
    <p:sldId id="312" r:id="rId63"/>
    <p:sldId id="313" r:id="rId64"/>
    <p:sldId id="314" r:id="rId65"/>
    <p:sldId id="315" r:id="rId66"/>
    <p:sldId id="316"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0" autoAdjust="0"/>
    <p:restoredTop sz="94660"/>
  </p:normalViewPr>
  <p:slideViewPr>
    <p:cSldViewPr>
      <p:cViewPr varScale="1">
        <p:scale>
          <a:sx n="109" d="100"/>
          <a:sy n="109" d="100"/>
        </p:scale>
        <p:origin x="173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EEA64-95D6-4804-A713-182927F8657B}"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EEA64-95D6-4804-A713-182927F8657B}" type="slidenum">
              <a:rPr lang="en-US" smtClean="0"/>
              <a:pPr/>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AA3AC-B6F0-43F9-B17C-F2E85BB360E0}" type="datetimeFigureOut">
              <a:rPr lang="en-US" smtClean="0"/>
              <a:pPr/>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7EEA64-95D6-4804-A713-182927F8657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162AA3AC-B6F0-43F9-B17C-F2E85BB360E0}" type="datetimeFigureOut">
              <a:rPr lang="en-US" smtClean="0"/>
              <a:pPr/>
              <a:t>7/15/2019</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F07EEA64-95D6-4804-A713-182927F8657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Matt Kurimsky</a:t>
            </a:r>
          </a:p>
          <a:p>
            <a:r>
              <a:rPr lang="en-US" dirty="0" smtClean="0"/>
              <a:t>Syracuse University</a:t>
            </a:r>
          </a:p>
          <a:p>
            <a:r>
              <a:rPr lang="en-US" dirty="0" smtClean="0"/>
              <a:t>Forensic Firearms Instructor</a:t>
            </a:r>
            <a:endParaRPr lang="en-US" dirty="0"/>
          </a:p>
        </p:txBody>
      </p:sp>
      <p:sp>
        <p:nvSpPr>
          <p:cNvPr id="2" name="Title 1"/>
          <p:cNvSpPr>
            <a:spLocks noGrp="1"/>
          </p:cNvSpPr>
          <p:nvPr>
            <p:ph type="ctrTitle"/>
          </p:nvPr>
        </p:nvSpPr>
        <p:spPr/>
        <p:txBody>
          <a:bodyPr/>
          <a:lstStyle/>
          <a:p>
            <a:r>
              <a:rPr lang="en-US" dirty="0" smtClean="0"/>
              <a:t>Firearms in the Class Room</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Version</a:t>
            </a:r>
            <a:endParaRPr lang="en-US" dirty="0"/>
          </a:p>
        </p:txBody>
      </p:sp>
      <p:sp>
        <p:nvSpPr>
          <p:cNvPr id="3" name="Content Placeholder 2"/>
          <p:cNvSpPr>
            <a:spLocks noGrp="1"/>
          </p:cNvSpPr>
          <p:nvPr>
            <p:ph sz="quarter" idx="13"/>
          </p:nvPr>
        </p:nvSpPr>
        <p:spPr/>
        <p:txBody>
          <a:bodyPr/>
          <a:lstStyle/>
          <a:p>
            <a:r>
              <a:rPr lang="en-US" dirty="0" smtClean="0"/>
              <a:t>No felons</a:t>
            </a:r>
          </a:p>
          <a:p>
            <a:r>
              <a:rPr lang="en-US" dirty="0" smtClean="0"/>
              <a:t>No convictions for Domestic Violence</a:t>
            </a:r>
          </a:p>
          <a:p>
            <a:r>
              <a:rPr lang="en-US" dirty="0" smtClean="0"/>
              <a:t>No involuntary mental health commitments</a:t>
            </a:r>
          </a:p>
          <a:p>
            <a:r>
              <a:rPr lang="en-US" dirty="0" smtClean="0"/>
              <a:t>ITAR Regs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words of caution</a:t>
            </a:r>
            <a:endParaRPr lang="en-US" dirty="0"/>
          </a:p>
        </p:txBody>
      </p:sp>
      <p:sp>
        <p:nvSpPr>
          <p:cNvPr id="3" name="Content Placeholder 2"/>
          <p:cNvSpPr>
            <a:spLocks noGrp="1"/>
          </p:cNvSpPr>
          <p:nvPr>
            <p:ph sz="quarter" idx="13"/>
          </p:nvPr>
        </p:nvSpPr>
        <p:spPr/>
        <p:txBody>
          <a:bodyPr/>
          <a:lstStyle/>
          <a:p>
            <a:r>
              <a:rPr lang="en-US" dirty="0" smtClean="0"/>
              <a:t>This is a topic that requires student maturity. </a:t>
            </a:r>
          </a:p>
          <a:p>
            <a:r>
              <a:rPr lang="en-US" dirty="0" smtClean="0"/>
              <a:t>Keep a tab on sensitive items.</a:t>
            </a:r>
          </a:p>
          <a:p>
            <a:r>
              <a:rPr lang="en-US" dirty="0" smtClean="0"/>
              <a:t>Cartridge cases are not banned but you do not want them showing up in the parking lot to suggest your school may have been the scene of a shots fired incident.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ID Marks/Loss Prevention</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28800" y="1600200"/>
            <a:ext cx="5486400" cy="4114800"/>
          </a:xfrm>
        </p:spPr>
      </p:pic>
    </p:spTree>
    <p:extLst>
      <p:ext uri="{BB962C8B-B14F-4D97-AF65-F5344CB8AC3E}">
        <p14:creationId xmlns:p14="http://schemas.microsoft.com/office/powerpoint/2010/main" val="2816688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Fired Component ID</a:t>
            </a:r>
            <a:endParaRPr lang="en-US" dirty="0"/>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01732" y="1600200"/>
            <a:ext cx="1940536" cy="4114800"/>
          </a:xfrm>
        </p:spPr>
      </p:pic>
    </p:spTree>
    <p:extLst>
      <p:ext uri="{BB962C8B-B14F-4D97-AF65-F5344CB8AC3E}">
        <p14:creationId xmlns:p14="http://schemas.microsoft.com/office/powerpoint/2010/main" val="112316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Beware of BS</a:t>
            </a:r>
            <a:endParaRPr lang="en-US" dirty="0"/>
          </a:p>
        </p:txBody>
      </p:sp>
      <p:sp>
        <p:nvSpPr>
          <p:cNvPr id="3" name="Content Placeholder 2"/>
          <p:cNvSpPr>
            <a:spLocks noGrp="1"/>
          </p:cNvSpPr>
          <p:nvPr>
            <p:ph sz="quarter" idx="13"/>
          </p:nvPr>
        </p:nvSpPr>
        <p:spPr/>
        <p:txBody>
          <a:bodyPr/>
          <a:lstStyle/>
          <a:p>
            <a:r>
              <a:rPr lang="en-US" dirty="0" smtClean="0"/>
              <a:t>Keep in mind that certain professions are often assumed to be knowledgeable with firearms, this may not be a safe assumption.</a:t>
            </a:r>
            <a:endParaRPr lang="en-US" dirty="0"/>
          </a:p>
        </p:txBody>
      </p:sp>
    </p:spTree>
    <p:extLst>
      <p:ext uri="{BB962C8B-B14F-4D97-AF65-F5344CB8AC3E}">
        <p14:creationId xmlns:p14="http://schemas.microsoft.com/office/powerpoint/2010/main" val="3817187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 Your Sources!!!!!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090862" y="2176462"/>
            <a:ext cx="2962275" cy="2962275"/>
          </a:xfrm>
        </p:spPr>
      </p:pic>
    </p:spTree>
    <p:extLst>
      <p:ext uri="{BB962C8B-B14F-4D97-AF65-F5344CB8AC3E}">
        <p14:creationId xmlns:p14="http://schemas.microsoft.com/office/powerpoint/2010/main" val="1446188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09600" y="2280575"/>
            <a:ext cx="3733800" cy="2754050"/>
          </a:xfrm>
        </p:spPr>
      </p:pic>
      <p:pic>
        <p:nvPicPr>
          <p:cNvPr id="8" name="Content Placeholder 7"/>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357812" y="2786062"/>
            <a:ext cx="2619375" cy="1743075"/>
          </a:xfrm>
        </p:spPr>
      </p:pic>
      <p:sp>
        <p:nvSpPr>
          <p:cNvPr id="4" name="Title 3"/>
          <p:cNvSpPr>
            <a:spLocks noGrp="1"/>
          </p:cNvSpPr>
          <p:nvPr>
            <p:ph type="title"/>
          </p:nvPr>
        </p:nvSpPr>
        <p:spPr/>
        <p:txBody>
          <a:bodyPr/>
          <a:lstStyle/>
          <a:p>
            <a:r>
              <a:rPr lang="en-US" dirty="0" smtClean="0"/>
              <a:t>Recent Proof</a:t>
            </a:r>
            <a:endParaRPr lang="en-US" dirty="0"/>
          </a:p>
        </p:txBody>
      </p:sp>
    </p:spTree>
    <p:extLst>
      <p:ext uri="{BB962C8B-B14F-4D97-AF65-F5344CB8AC3E}">
        <p14:creationId xmlns:p14="http://schemas.microsoft.com/office/powerpoint/2010/main" val="887287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SWAT Standoff</a:t>
            </a:r>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24062" y="2395537"/>
            <a:ext cx="5095875" cy="2524125"/>
          </a:xfrm>
        </p:spPr>
      </p:pic>
    </p:spTree>
    <p:extLst>
      <p:ext uri="{BB962C8B-B14F-4D97-AF65-F5344CB8AC3E}">
        <p14:creationId xmlns:p14="http://schemas.microsoft.com/office/powerpoint/2010/main" val="2534000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a:t>
            </a:r>
            <a:endParaRPr lang="en-US" dirty="0"/>
          </a:p>
        </p:txBody>
      </p:sp>
      <p:sp>
        <p:nvSpPr>
          <p:cNvPr id="3" name="Content Placeholder 2"/>
          <p:cNvSpPr>
            <a:spLocks noGrp="1"/>
          </p:cNvSpPr>
          <p:nvPr>
            <p:ph sz="quarter" idx="13"/>
          </p:nvPr>
        </p:nvSpPr>
        <p:spPr/>
        <p:txBody>
          <a:bodyPr/>
          <a:lstStyle/>
          <a:p>
            <a:r>
              <a:rPr lang="en-US" dirty="0" smtClean="0"/>
              <a:t>Peer reviewed journals</a:t>
            </a:r>
          </a:p>
          <a:p>
            <a:r>
              <a:rPr lang="en-US" dirty="0" smtClean="0"/>
              <a:t>AFTE, IAI, JFS</a:t>
            </a:r>
            <a:endParaRPr lang="en-US" dirty="0"/>
          </a:p>
        </p:txBody>
      </p:sp>
    </p:spTree>
    <p:extLst>
      <p:ext uri="{BB962C8B-B14F-4D97-AF65-F5344CB8AC3E}">
        <p14:creationId xmlns:p14="http://schemas.microsoft.com/office/powerpoint/2010/main" val="128605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Teach Firearms….Without Firearms</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09600" y="1753054"/>
            <a:ext cx="7924800" cy="3809092"/>
          </a:xfrm>
        </p:spPr>
      </p:pic>
    </p:spTree>
    <p:extLst>
      <p:ext uri="{BB962C8B-B14F-4D97-AF65-F5344CB8AC3E}">
        <p14:creationId xmlns:p14="http://schemas.microsoft.com/office/powerpoint/2010/main" val="141101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	</a:t>
            </a:r>
            <a:endParaRPr lang="en-US" dirty="0"/>
          </a:p>
        </p:txBody>
      </p:sp>
      <p:sp>
        <p:nvSpPr>
          <p:cNvPr id="3" name="Content Placeholder 2"/>
          <p:cNvSpPr>
            <a:spLocks noGrp="1"/>
          </p:cNvSpPr>
          <p:nvPr>
            <p:ph sz="quarter" idx="13"/>
          </p:nvPr>
        </p:nvSpPr>
        <p:spPr/>
        <p:txBody>
          <a:bodyPr/>
          <a:lstStyle/>
          <a:p>
            <a:r>
              <a:rPr lang="en-US" dirty="0"/>
              <a:t>Matt Kurimsky</a:t>
            </a:r>
          </a:p>
          <a:p>
            <a:r>
              <a:rPr lang="en-US" dirty="0"/>
              <a:t>Syracuse University Forensic </a:t>
            </a:r>
            <a:r>
              <a:rPr lang="en-US" dirty="0" smtClean="0"/>
              <a:t>and National Security Sciences Institute- Firearms Instructor</a:t>
            </a:r>
            <a:endParaRPr lang="en-US" dirty="0"/>
          </a:p>
          <a:p>
            <a:r>
              <a:rPr lang="en-US" dirty="0"/>
              <a:t>Onondaga County Center for Forensic Science, Firearms Unit –Firearms </a:t>
            </a:r>
            <a:r>
              <a:rPr lang="en-US" dirty="0" smtClean="0"/>
              <a:t>Examiner</a:t>
            </a:r>
          </a:p>
          <a:p>
            <a:r>
              <a:rPr lang="en-US" dirty="0" smtClean="0"/>
              <a:t>mtkurims@syr.edu</a:t>
            </a:r>
            <a:endParaRPr lang="en-US" dirty="0"/>
          </a:p>
          <a:p>
            <a:endParaRPr lang="en-US" dirty="0"/>
          </a:p>
        </p:txBody>
      </p:sp>
    </p:spTree>
    <p:extLst>
      <p:ext uri="{BB962C8B-B14F-4D97-AF65-F5344CB8AC3E}">
        <p14:creationId xmlns:p14="http://schemas.microsoft.com/office/powerpoint/2010/main" val="341426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14500" y="1752600"/>
            <a:ext cx="5715000" cy="3810000"/>
          </a:xfrm>
        </p:spPr>
      </p:pic>
    </p:spTree>
    <p:extLst>
      <p:ext uri="{BB962C8B-B14F-4D97-AF65-F5344CB8AC3E}">
        <p14:creationId xmlns:p14="http://schemas.microsoft.com/office/powerpoint/2010/main" val="2054368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need ?</a:t>
            </a:r>
            <a:endParaRPr lang="en-US" dirty="0"/>
          </a:p>
        </p:txBody>
      </p:sp>
      <p:sp>
        <p:nvSpPr>
          <p:cNvPr id="3" name="Content Placeholder 2"/>
          <p:cNvSpPr>
            <a:spLocks noGrp="1"/>
          </p:cNvSpPr>
          <p:nvPr>
            <p:ph sz="quarter" idx="13"/>
          </p:nvPr>
        </p:nvSpPr>
        <p:spPr/>
        <p:txBody>
          <a:bodyPr/>
          <a:lstStyle/>
          <a:p>
            <a:r>
              <a:rPr lang="en-US" dirty="0" smtClean="0"/>
              <a:t>Stereo scopes (low power dissecting type)</a:t>
            </a:r>
          </a:p>
          <a:p>
            <a:r>
              <a:rPr lang="en-US" dirty="0" smtClean="0"/>
              <a:t>Calipers (dial type is best)</a:t>
            </a:r>
          </a:p>
          <a:p>
            <a:r>
              <a:rPr lang="en-US" dirty="0" smtClean="0"/>
              <a:t>Reloading Balance</a:t>
            </a:r>
          </a:p>
          <a:p>
            <a:r>
              <a:rPr lang="en-US" dirty="0" smtClean="0"/>
              <a:t>Bunsen burners or hand torch and probes</a:t>
            </a:r>
          </a:p>
          <a:p>
            <a:r>
              <a:rPr lang="en-US" dirty="0" smtClean="0"/>
              <a:t>Diphenylamine Reagent</a:t>
            </a:r>
          </a:p>
          <a:p>
            <a:r>
              <a:rPr lang="en-US" dirty="0" smtClean="0"/>
              <a:t>Bullet Maps?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Maps 	</a:t>
            </a:r>
            <a:endParaRPr lang="en-US" dirty="0"/>
          </a:p>
        </p:txBody>
      </p:sp>
      <p:sp>
        <p:nvSpPr>
          <p:cNvPr id="3" name="Content Placeholder 2"/>
          <p:cNvSpPr>
            <a:spLocks noGrp="1"/>
          </p:cNvSpPr>
          <p:nvPr>
            <p:ph sz="quarter" idx="13"/>
          </p:nvPr>
        </p:nvSpPr>
        <p:spPr/>
        <p:txBody>
          <a:bodyPr/>
          <a:lstStyle/>
          <a:p>
            <a:r>
              <a:rPr lang="en-US" dirty="0" smtClean="0"/>
              <a:t>Offered by major bullet manufactures </a:t>
            </a:r>
          </a:p>
          <a:p>
            <a:r>
              <a:rPr lang="en-US" dirty="0" smtClean="0"/>
              <a:t>Hornady, Sierra, Nosler</a:t>
            </a:r>
          </a:p>
          <a:p>
            <a:r>
              <a:rPr lang="en-US" dirty="0" smtClean="0"/>
              <a:t>Call customer service ask for a few samples </a:t>
            </a:r>
            <a:br>
              <a:rPr lang="en-US" dirty="0" smtClean="0"/>
            </a:br>
            <a:r>
              <a:rPr lang="en-US" dirty="0" smtClean="0"/>
              <a:t>(If you ask for 4-5 paper maps they should send them free of charge)</a:t>
            </a:r>
          </a:p>
          <a:p>
            <a:r>
              <a:rPr lang="en-US" dirty="0" smtClean="0"/>
              <a:t>The maps help students link actual diameter to the caliber class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Caliper and Scales</a:t>
            </a:r>
            <a:endParaRPr lang="en-US" dirty="0"/>
          </a:p>
        </p:txBody>
      </p:sp>
      <p:sp>
        <p:nvSpPr>
          <p:cNvPr id="3" name="Content Placeholder 2"/>
          <p:cNvSpPr>
            <a:spLocks noGrp="1"/>
          </p:cNvSpPr>
          <p:nvPr>
            <p:ph sz="quarter" idx="13"/>
          </p:nvPr>
        </p:nvSpPr>
        <p:spPr/>
        <p:txBody>
          <a:bodyPr/>
          <a:lstStyle/>
          <a:p>
            <a:r>
              <a:rPr lang="en-US" dirty="0" smtClean="0"/>
              <a:t>Scales must be able to use grains</a:t>
            </a:r>
          </a:p>
          <a:p>
            <a:r>
              <a:rPr lang="en-US" dirty="0" smtClean="0"/>
              <a:t>Digital calipers are either cheap or high quality, never both. Go dial!</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Scales/balances</a:t>
            </a:r>
            <a:endParaRPr lang="en-US" dirty="0"/>
          </a:p>
        </p:txBody>
      </p:sp>
      <p:sp>
        <p:nvSpPr>
          <p:cNvPr id="3" name="Content Placeholder 2"/>
          <p:cNvSpPr>
            <a:spLocks noGrp="1"/>
          </p:cNvSpPr>
          <p:nvPr>
            <p:ph sz="quarter" idx="13"/>
          </p:nvPr>
        </p:nvSpPr>
        <p:spPr/>
        <p:txBody>
          <a:bodyPr/>
          <a:lstStyle/>
          <a:p>
            <a:r>
              <a:rPr lang="en-US" dirty="0" smtClean="0"/>
              <a:t>Beam and digital-both work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209800"/>
            <a:ext cx="4876800" cy="3295650"/>
          </a:xfrm>
          <a:prstGeom prst="rect">
            <a:avLst/>
          </a:prstGeom>
        </p:spPr>
      </p:pic>
    </p:spTree>
    <p:extLst>
      <p:ext uri="{BB962C8B-B14F-4D97-AF65-F5344CB8AC3E}">
        <p14:creationId xmlns:p14="http://schemas.microsoft.com/office/powerpoint/2010/main" val="2668641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Scales/Balances</a:t>
            </a:r>
            <a:endParaRPr lang="en-US" dirty="0"/>
          </a:p>
        </p:txBody>
      </p:sp>
      <p:sp>
        <p:nvSpPr>
          <p:cNvPr id="3" name="Content Placeholder 2"/>
          <p:cNvSpPr>
            <a:spLocks noGrp="1"/>
          </p:cNvSpPr>
          <p:nvPr>
            <p:ph sz="quarter" idx="13"/>
          </p:nvPr>
        </p:nvSpPr>
        <p:spPr/>
        <p:txBody>
          <a:bodyPr/>
          <a:lstStyle/>
          <a:p>
            <a:r>
              <a:rPr lang="en-US" dirty="0" smtClean="0"/>
              <a:t>Digital-make sure it reads in grains and can be plugged in. Cheap ones are often battery only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133600"/>
            <a:ext cx="4648200" cy="3885457"/>
          </a:xfrm>
          <a:prstGeom prst="rect">
            <a:avLst/>
          </a:prstGeom>
        </p:spPr>
      </p:pic>
    </p:spTree>
    <p:extLst>
      <p:ext uri="{BB962C8B-B14F-4D97-AF65-F5344CB8AC3E}">
        <p14:creationId xmlns:p14="http://schemas.microsoft.com/office/powerpoint/2010/main" val="1815222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a:t>
            </a:r>
            <a:endParaRPr lang="en-US" dirty="0"/>
          </a:p>
        </p:txBody>
      </p:sp>
      <p:sp>
        <p:nvSpPr>
          <p:cNvPr id="3" name="Content Placeholder 2"/>
          <p:cNvSpPr>
            <a:spLocks noGrp="1"/>
          </p:cNvSpPr>
          <p:nvPr>
            <p:ph sz="quarter" idx="13"/>
          </p:nvPr>
        </p:nvSpPr>
        <p:spPr/>
        <p:txBody>
          <a:bodyPr/>
          <a:lstStyle/>
          <a:p>
            <a:r>
              <a:rPr lang="en-US" dirty="0" smtClean="0"/>
              <a:t>1lb = 7000 grains</a:t>
            </a:r>
          </a:p>
          <a:p>
            <a:r>
              <a:rPr lang="en-US" dirty="0" smtClean="0"/>
              <a:t>Used for powder and projectiles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0" y="2520950"/>
            <a:ext cx="3175000" cy="1816100"/>
          </a:xfrm>
          <a:prstGeom prst="rect">
            <a:avLst/>
          </a:prstGeom>
        </p:spPr>
      </p:pic>
    </p:spTree>
    <p:extLst>
      <p:ext uri="{BB962C8B-B14F-4D97-AF65-F5344CB8AC3E}">
        <p14:creationId xmlns:p14="http://schemas.microsoft.com/office/powerpoint/2010/main" val="39286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Calipers</a:t>
            </a:r>
            <a:endParaRPr lang="en-US" dirty="0"/>
          </a:p>
        </p:txBody>
      </p:sp>
      <p:sp>
        <p:nvSpPr>
          <p:cNvPr id="3" name="Content Placeholder 2"/>
          <p:cNvSpPr>
            <a:spLocks noGrp="1"/>
          </p:cNvSpPr>
          <p:nvPr>
            <p:ph sz="quarter" idx="13"/>
          </p:nvPr>
        </p:nvSpPr>
        <p:spPr/>
        <p:txBody>
          <a:bodyPr/>
          <a:lstStyle/>
          <a:p>
            <a:r>
              <a:rPr lang="en-US" dirty="0" smtClean="0"/>
              <a:t>Digital or analog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324100"/>
            <a:ext cx="3505200" cy="2667000"/>
          </a:xfrm>
          <a:prstGeom prst="rect">
            <a:avLst/>
          </a:prstGeom>
        </p:spPr>
      </p:pic>
    </p:spTree>
    <p:extLst>
      <p:ext uri="{BB962C8B-B14F-4D97-AF65-F5344CB8AC3E}">
        <p14:creationId xmlns:p14="http://schemas.microsoft.com/office/powerpoint/2010/main" val="2905572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Calipers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514600" y="1600200"/>
            <a:ext cx="4114800" cy="4114800"/>
          </a:xfrm>
        </p:spPr>
      </p:pic>
    </p:spTree>
    <p:extLst>
      <p:ext uri="{BB962C8B-B14F-4D97-AF65-F5344CB8AC3E}">
        <p14:creationId xmlns:p14="http://schemas.microsoft.com/office/powerpoint/2010/main" val="1908361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Caliper USE</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828800" y="1600200"/>
            <a:ext cx="5486400" cy="4114800"/>
          </a:xfrm>
        </p:spPr>
      </p:pic>
    </p:spTree>
    <p:extLst>
      <p:ext uri="{BB962C8B-B14F-4D97-AF65-F5344CB8AC3E}">
        <p14:creationId xmlns:p14="http://schemas.microsoft.com/office/powerpoint/2010/main" val="61311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sz="quarter" idx="13"/>
          </p:nvPr>
        </p:nvSpPr>
        <p:spPr/>
        <p:txBody>
          <a:bodyPr/>
          <a:lstStyle/>
          <a:p>
            <a:r>
              <a:rPr lang="en-US" dirty="0" smtClean="0"/>
              <a:t>Legal Issues</a:t>
            </a:r>
          </a:p>
          <a:p>
            <a:r>
              <a:rPr lang="en-US" dirty="0" smtClean="0"/>
              <a:t>Equipment Needed</a:t>
            </a:r>
          </a:p>
          <a:p>
            <a:r>
              <a:rPr lang="en-US" dirty="0" smtClean="0"/>
              <a:t>Supply Resources</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Resources</a:t>
            </a:r>
            <a:endParaRPr lang="en-US" dirty="0"/>
          </a:p>
        </p:txBody>
      </p:sp>
      <p:sp>
        <p:nvSpPr>
          <p:cNvPr id="3" name="Content Placeholder 2"/>
          <p:cNvSpPr>
            <a:spLocks noGrp="1"/>
          </p:cNvSpPr>
          <p:nvPr>
            <p:ph sz="quarter" idx="13"/>
          </p:nvPr>
        </p:nvSpPr>
        <p:spPr/>
        <p:txBody>
          <a:bodyPr/>
          <a:lstStyle/>
          <a:p>
            <a:r>
              <a:rPr lang="en-US" dirty="0" smtClean="0"/>
              <a:t>Midway USA</a:t>
            </a:r>
          </a:p>
          <a:p>
            <a:r>
              <a:rPr lang="en-US" dirty="0" smtClean="0"/>
              <a:t>Brownells</a:t>
            </a:r>
          </a:p>
          <a:p>
            <a:r>
              <a:rPr lang="en-US" dirty="0" smtClean="0"/>
              <a:t>Cabelas</a:t>
            </a:r>
          </a:p>
          <a:p>
            <a:r>
              <a:rPr lang="en-US" dirty="0" smtClean="0"/>
              <a:t>Local Gunshops (those that</a:t>
            </a:r>
            <a:r>
              <a:rPr lang="en-US" dirty="0"/>
              <a:t> </a:t>
            </a:r>
            <a:r>
              <a:rPr lang="en-US" dirty="0" smtClean="0"/>
              <a:t>carry reloading supplies)</a:t>
            </a:r>
          </a:p>
          <a:p>
            <a:r>
              <a:rPr lang="en-US" dirty="0" smtClean="0"/>
              <a:t>Larger orders best source is </a:t>
            </a:r>
            <a:r>
              <a:rPr lang="en-US" b="1" i="1" u="sng" dirty="0" smtClean="0"/>
              <a:t>Rocky Mountain Reloading</a:t>
            </a:r>
            <a:r>
              <a:rPr lang="en-US" dirty="0" smtClean="0"/>
              <a: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Supplies- </a:t>
            </a:r>
            <a:r>
              <a:rPr lang="en-US" dirty="0"/>
              <a:t>p</a:t>
            </a:r>
            <a:r>
              <a:rPr lang="en-US" dirty="0" smtClean="0"/>
              <a:t>lan ahead</a:t>
            </a:r>
            <a:endParaRPr lang="en-US" dirty="0"/>
          </a:p>
        </p:txBody>
      </p:sp>
      <p:sp>
        <p:nvSpPr>
          <p:cNvPr id="3" name="Content Placeholder 2"/>
          <p:cNvSpPr>
            <a:spLocks noGrp="1"/>
          </p:cNvSpPr>
          <p:nvPr>
            <p:ph sz="quarter" idx="13"/>
          </p:nvPr>
        </p:nvSpPr>
        <p:spPr/>
        <p:txBody>
          <a:bodyPr/>
          <a:lstStyle/>
          <a:p>
            <a:r>
              <a:rPr lang="en-US" dirty="0" smtClean="0"/>
              <a:t>Political and social events have had unprecedented impacts on firearm and ammunition availability. Plan far ahead to ensure you have adequate supplies.</a:t>
            </a:r>
          </a:p>
          <a:p>
            <a:r>
              <a:rPr lang="en-US" dirty="0" smtClean="0"/>
              <a:t>Months not weeks.</a:t>
            </a:r>
          </a:p>
          <a:p>
            <a:r>
              <a:rPr lang="en-US" dirty="0" smtClean="0"/>
              <a:t>FCCs can be obtained cheaply or for no cost at all</a:t>
            </a:r>
          </a:p>
          <a:p>
            <a:r>
              <a:rPr lang="en-US" dirty="0" smtClean="0"/>
              <a:t>Bullets are typically ordered in boxes of 100 with an average cost of about $20 per box</a:t>
            </a:r>
            <a:endParaRPr lang="en-US" dirty="0"/>
          </a:p>
        </p:txBody>
      </p:sp>
    </p:spTree>
    <p:extLst>
      <p:ext uri="{BB962C8B-B14F-4D97-AF65-F5344CB8AC3E}">
        <p14:creationId xmlns:p14="http://schemas.microsoft.com/office/powerpoint/2010/main" val="2722556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85900" y="1600200"/>
            <a:ext cx="6172200" cy="4114800"/>
          </a:xfrm>
        </p:spPr>
      </p:pic>
    </p:spTree>
    <p:extLst>
      <p:ext uri="{BB962C8B-B14F-4D97-AF65-F5344CB8AC3E}">
        <p14:creationId xmlns:p14="http://schemas.microsoft.com/office/powerpoint/2010/main" val="3025958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09600" y="2355683"/>
            <a:ext cx="3733800" cy="2603834"/>
          </a:xfrm>
        </p:spPr>
      </p:pic>
      <p:pic>
        <p:nvPicPr>
          <p:cNvPr id="8" name="Content Placeholder 7"/>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00600" y="2511616"/>
            <a:ext cx="3733800" cy="2291968"/>
          </a:xfrm>
        </p:spPr>
      </p:pic>
      <p:sp>
        <p:nvSpPr>
          <p:cNvPr id="4" name="Title 3"/>
          <p:cNvSpPr>
            <a:spLocks noGrp="1"/>
          </p:cNvSpPr>
          <p:nvPr>
            <p:ph type="title"/>
          </p:nvPr>
        </p:nvSpPr>
        <p:spPr/>
        <p:txBody>
          <a:bodyPr/>
          <a:lstStyle/>
          <a:p>
            <a:r>
              <a:rPr lang="en-US" dirty="0" smtClean="0"/>
              <a:t>Ammo/component availability</a:t>
            </a:r>
            <a:endParaRPr lang="en-US" dirty="0"/>
          </a:p>
        </p:txBody>
      </p:sp>
    </p:spTree>
    <p:extLst>
      <p:ext uri="{BB962C8B-B14F-4D97-AF65-F5344CB8AC3E}">
        <p14:creationId xmlns:p14="http://schemas.microsoft.com/office/powerpoint/2010/main" val="3891966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suggestion…..	</a:t>
            </a:r>
            <a:endParaRPr lang="en-US" dirty="0"/>
          </a:p>
        </p:txBody>
      </p:sp>
      <p:sp>
        <p:nvSpPr>
          <p:cNvPr id="3" name="Content Placeholder 2"/>
          <p:cNvSpPr>
            <a:spLocks noGrp="1"/>
          </p:cNvSpPr>
          <p:nvPr>
            <p:ph sz="quarter" idx="13"/>
          </p:nvPr>
        </p:nvSpPr>
        <p:spPr/>
        <p:txBody>
          <a:bodyPr/>
          <a:lstStyle/>
          <a:p>
            <a:r>
              <a:rPr lang="en-US" dirty="0" smtClean="0"/>
              <a:t>Let family and friends know your teaching firearms. You would be surprised at the number of donations people have made to support these types of programs. Consider reaching out to your local LE agency. See me during a break for suggestions on how to do this.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Agreement</a:t>
            </a:r>
            <a:endParaRPr lang="en-US" dirty="0"/>
          </a:p>
        </p:txBody>
      </p:sp>
      <p:sp>
        <p:nvSpPr>
          <p:cNvPr id="3" name="Content Placeholder 2"/>
          <p:cNvSpPr>
            <a:spLocks noGrp="1"/>
          </p:cNvSpPr>
          <p:nvPr>
            <p:ph sz="quarter" idx="13"/>
          </p:nvPr>
        </p:nvSpPr>
        <p:spPr/>
        <p:txBody>
          <a:bodyPr/>
          <a:lstStyle/>
          <a:p>
            <a:r>
              <a:rPr lang="en-US" dirty="0" smtClean="0"/>
              <a:t>This workshop is designed to give you the tools, but I am asking that all attendees that will teach forensic firearms understand the critical need and agree to cover basic firearms safety at the start of the firearms unit.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 Agent Demo</a:t>
            </a:r>
            <a:endParaRPr lang="en-US" dirty="0"/>
          </a:p>
        </p:txBody>
      </p:sp>
      <p:pic>
        <p:nvPicPr>
          <p:cNvPr id="4" name="only_one_professional_enough">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143000" y="1600200"/>
            <a:ext cx="6858000" cy="4114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Considerations</a:t>
            </a:r>
            <a:endParaRPr lang="en-US" dirty="0"/>
          </a:p>
        </p:txBody>
      </p:sp>
      <p:sp>
        <p:nvSpPr>
          <p:cNvPr id="3" name="Content Placeholder 2"/>
          <p:cNvSpPr>
            <a:spLocks noGrp="1"/>
          </p:cNvSpPr>
          <p:nvPr>
            <p:ph sz="quarter" idx="13"/>
          </p:nvPr>
        </p:nvSpPr>
        <p:spPr/>
        <p:txBody>
          <a:bodyPr/>
          <a:lstStyle/>
          <a:p>
            <a:r>
              <a:rPr lang="en-US" dirty="0" smtClean="0"/>
              <a:t>Don’t try this at home</a:t>
            </a:r>
          </a:p>
          <a:p>
            <a:r>
              <a:rPr lang="en-US" dirty="0" smtClean="0"/>
              <a:t>Youtube and other outlets have some really neat videos, many of which are very unsafe</a:t>
            </a:r>
            <a:endParaRPr lang="en-US" dirty="0"/>
          </a:p>
        </p:txBody>
      </p:sp>
      <p:pic>
        <p:nvPicPr>
          <p:cNvPr id="4" name="50calib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2819400"/>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670962" y="1600200"/>
            <a:ext cx="3802075" cy="4114800"/>
          </a:xfrm>
        </p:spPr>
      </p:pic>
    </p:spTree>
    <p:extLst>
      <p:ext uri="{BB962C8B-B14F-4D97-AF65-F5344CB8AC3E}">
        <p14:creationId xmlns:p14="http://schemas.microsoft.com/office/powerpoint/2010/main" val="13723183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roper clothing video">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514600" y="1600200"/>
            <a:ext cx="4114800" cy="4114800"/>
          </a:xfrm>
        </p:spPr>
      </p:pic>
    </p:spTree>
    <p:extLst>
      <p:ext uri="{BB962C8B-B14F-4D97-AF65-F5344CB8AC3E}">
        <p14:creationId xmlns:p14="http://schemas.microsoft.com/office/powerpoint/2010/main" val="3762335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828800" y="1600200"/>
            <a:ext cx="5486400" cy="4114800"/>
          </a:xfrm>
        </p:spPr>
      </p:pic>
    </p:spTree>
    <p:extLst>
      <p:ext uri="{BB962C8B-B14F-4D97-AF65-F5344CB8AC3E}">
        <p14:creationId xmlns:p14="http://schemas.microsoft.com/office/powerpoint/2010/main" val="2676328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Firearms Lab Exercises</a:t>
            </a:r>
            <a:endParaRPr lang="en-US" dirty="0"/>
          </a:p>
        </p:txBody>
      </p:sp>
      <p:sp>
        <p:nvSpPr>
          <p:cNvPr id="3" name="Content Placeholder 2"/>
          <p:cNvSpPr>
            <a:spLocks noGrp="1"/>
          </p:cNvSpPr>
          <p:nvPr>
            <p:ph sz="quarter" idx="13"/>
          </p:nvPr>
        </p:nvSpPr>
        <p:spPr/>
        <p:txBody>
          <a:bodyPr/>
          <a:lstStyle/>
          <a:p>
            <a:r>
              <a:rPr lang="en-US" dirty="0" smtClean="0"/>
              <a:t>Class Char. –cartridge cases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287" y="2362200"/>
            <a:ext cx="5305425" cy="3014662"/>
          </a:xfrm>
          <a:prstGeom prst="rect">
            <a:avLst/>
          </a:prstGeom>
        </p:spPr>
      </p:pic>
    </p:spTree>
    <p:extLst>
      <p:ext uri="{BB962C8B-B14F-4D97-AF65-F5344CB8AC3E}">
        <p14:creationId xmlns:p14="http://schemas.microsoft.com/office/powerpoint/2010/main" val="3297219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needed	</a:t>
            </a:r>
            <a:endParaRPr lang="en-US" dirty="0"/>
          </a:p>
        </p:txBody>
      </p:sp>
      <p:sp>
        <p:nvSpPr>
          <p:cNvPr id="3" name="Content Placeholder 2"/>
          <p:cNvSpPr>
            <a:spLocks noGrp="1"/>
          </p:cNvSpPr>
          <p:nvPr>
            <p:ph sz="quarter" idx="13"/>
          </p:nvPr>
        </p:nvSpPr>
        <p:spPr/>
        <p:txBody>
          <a:bodyPr/>
          <a:lstStyle/>
          <a:p>
            <a:r>
              <a:rPr lang="en-US" dirty="0" smtClean="0"/>
              <a:t>Stereomicroscope (dissecting type)</a:t>
            </a:r>
          </a:p>
          <a:p>
            <a:r>
              <a:rPr lang="en-US" dirty="0" smtClean="0"/>
              <a:t>Fired cartridge cases from at least 4 different types of firearms</a:t>
            </a:r>
          </a:p>
          <a:p>
            <a:r>
              <a:rPr lang="en-US" dirty="0" smtClean="0"/>
              <a:t>Suggestions include: Glock pistols, S&amp;W Shield Pistols, Hi-Point pistols, rimfire rifles</a:t>
            </a:r>
          </a:p>
          <a:p>
            <a:r>
              <a:rPr lang="en-US" dirty="0" smtClean="0"/>
              <a:t>If you don’t know where to get these locally, drop me a line and I will arrange to get you samples</a:t>
            </a:r>
          </a:p>
          <a:p>
            <a:r>
              <a:rPr lang="en-US" dirty="0" smtClean="0"/>
              <a:t>Cartridge Reference (optional but recommended)</a:t>
            </a:r>
          </a:p>
          <a:p>
            <a:r>
              <a:rPr lang="en-US" dirty="0" smtClean="0"/>
              <a:t>First step in forensic ID process for FCCs and bullets</a:t>
            </a:r>
            <a:endParaRPr lang="en-US" dirty="0"/>
          </a:p>
        </p:txBody>
      </p:sp>
    </p:spTree>
    <p:extLst>
      <p:ext uri="{BB962C8B-B14F-4D97-AF65-F5344CB8AC3E}">
        <p14:creationId xmlns:p14="http://schemas.microsoft.com/office/powerpoint/2010/main" val="2084577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Suggestion</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905000" y="1676400"/>
            <a:ext cx="4648200" cy="4038600"/>
          </a:xfrm>
        </p:spPr>
      </p:pic>
    </p:spTree>
    <p:extLst>
      <p:ext uri="{BB962C8B-B14F-4D97-AF65-F5344CB8AC3E}">
        <p14:creationId xmlns:p14="http://schemas.microsoft.com/office/powerpoint/2010/main" val="1539008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Class Char/Caliber Determination</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87624" y="2773680"/>
            <a:ext cx="2968752" cy="1767840"/>
          </a:xfrm>
        </p:spPr>
      </p:pic>
    </p:spTree>
    <p:extLst>
      <p:ext uri="{BB962C8B-B14F-4D97-AF65-F5344CB8AC3E}">
        <p14:creationId xmlns:p14="http://schemas.microsoft.com/office/powerpoint/2010/main" val="3463451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Lab-what’s needed	</a:t>
            </a:r>
            <a:endParaRPr lang="en-US" dirty="0"/>
          </a:p>
        </p:txBody>
      </p:sp>
      <p:sp>
        <p:nvSpPr>
          <p:cNvPr id="3" name="Content Placeholder 2"/>
          <p:cNvSpPr>
            <a:spLocks noGrp="1"/>
          </p:cNvSpPr>
          <p:nvPr>
            <p:ph sz="quarter" idx="13"/>
          </p:nvPr>
        </p:nvSpPr>
        <p:spPr/>
        <p:txBody>
          <a:bodyPr/>
          <a:lstStyle/>
          <a:p>
            <a:r>
              <a:rPr lang="en-US" dirty="0" smtClean="0"/>
              <a:t>Calipers</a:t>
            </a:r>
          </a:p>
          <a:p>
            <a:r>
              <a:rPr lang="en-US" dirty="0" smtClean="0"/>
              <a:t>Balance</a:t>
            </a:r>
          </a:p>
          <a:p>
            <a:r>
              <a:rPr lang="en-US" dirty="0" smtClean="0"/>
              <a:t>Stereomicroscope</a:t>
            </a:r>
          </a:p>
          <a:p>
            <a:r>
              <a:rPr lang="en-US" dirty="0" smtClean="0"/>
              <a:t>Bullet maps</a:t>
            </a:r>
          </a:p>
          <a:p>
            <a:r>
              <a:rPr lang="en-US" dirty="0" smtClean="0"/>
              <a:t>Fine tipped sharpie markers</a:t>
            </a:r>
            <a:endParaRPr lang="en-US" dirty="0"/>
          </a:p>
        </p:txBody>
      </p:sp>
    </p:spTree>
    <p:extLst>
      <p:ext uri="{BB962C8B-B14F-4D97-AF65-F5344CB8AC3E}">
        <p14:creationId xmlns:p14="http://schemas.microsoft.com/office/powerpoint/2010/main" val="1857669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class Char.</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95240" y="2361676"/>
            <a:ext cx="2153520" cy="2591848"/>
          </a:xfrm>
        </p:spPr>
      </p:pic>
    </p:spTree>
    <p:extLst>
      <p:ext uri="{BB962C8B-B14F-4D97-AF65-F5344CB8AC3E}">
        <p14:creationId xmlns:p14="http://schemas.microsoft.com/office/powerpoint/2010/main" val="1445104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Class Char.	</a:t>
            </a:r>
            <a:endParaRPr lang="en-US" dirty="0"/>
          </a:p>
        </p:txBody>
      </p:sp>
      <p:sp>
        <p:nvSpPr>
          <p:cNvPr id="3" name="Content Placeholder 2"/>
          <p:cNvSpPr>
            <a:spLocks noGrp="1"/>
          </p:cNvSpPr>
          <p:nvPr>
            <p:ph sz="quarter" idx="13"/>
          </p:nvPr>
        </p:nvSpPr>
        <p:spPr/>
        <p:txBody>
          <a:bodyPr/>
          <a:lstStyle/>
          <a:p>
            <a:r>
              <a:rPr lang="en-US" dirty="0" smtClean="0"/>
              <a:t>Rifling type</a:t>
            </a:r>
          </a:p>
          <a:p>
            <a:r>
              <a:rPr lang="en-US" dirty="0" smtClean="0"/>
              <a:t>Number of Limps/Gimps</a:t>
            </a:r>
          </a:p>
          <a:p>
            <a:r>
              <a:rPr lang="en-US" dirty="0" smtClean="0"/>
              <a:t>Direction of Twist</a:t>
            </a:r>
          </a:p>
          <a:p>
            <a:r>
              <a:rPr lang="en-US" dirty="0" smtClean="0"/>
              <a:t>Widths of the Limps/Gimps</a:t>
            </a:r>
          </a:p>
          <a:p>
            <a:r>
              <a:rPr lang="en-US" dirty="0" smtClean="0"/>
              <a:t>Caliber</a:t>
            </a:r>
            <a:endParaRPr lang="en-US" dirty="0"/>
          </a:p>
        </p:txBody>
      </p:sp>
    </p:spTree>
    <p:extLst>
      <p:ext uri="{BB962C8B-B14F-4D97-AF65-F5344CB8AC3E}">
        <p14:creationId xmlns:p14="http://schemas.microsoft.com/office/powerpoint/2010/main" val="2153689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Bullet Class Char.</a:t>
            </a: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295400" y="2057400"/>
            <a:ext cx="6477000" cy="3352800"/>
          </a:xfrm>
        </p:spPr>
      </p:pic>
    </p:spTree>
    <p:extLst>
      <p:ext uri="{BB962C8B-B14F-4D97-AF65-F5344CB8AC3E}">
        <p14:creationId xmlns:p14="http://schemas.microsoft.com/office/powerpoint/2010/main" val="3682112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Caliber?	</a:t>
            </a:r>
            <a:endParaRPr lang="en-US" dirty="0"/>
          </a:p>
        </p:txBody>
      </p:sp>
      <p:sp>
        <p:nvSpPr>
          <p:cNvPr id="3" name="Content Placeholder 2"/>
          <p:cNvSpPr>
            <a:spLocks noGrp="1"/>
          </p:cNvSpPr>
          <p:nvPr>
            <p:ph sz="quarter" idx="13"/>
          </p:nvPr>
        </p:nvSpPr>
        <p:spPr/>
        <p:txBody>
          <a:bodyPr/>
          <a:lstStyle/>
          <a:p>
            <a:r>
              <a:rPr lang="en-US" dirty="0" smtClean="0"/>
              <a:t>Nominal vs Specific</a:t>
            </a:r>
          </a:p>
          <a:p>
            <a:r>
              <a:rPr lang="en-US" dirty="0" smtClean="0"/>
              <a:t>Nominal: base diameter of the bullet</a:t>
            </a:r>
          </a:p>
          <a:p>
            <a:r>
              <a:rPr lang="en-US" dirty="0" smtClean="0"/>
              <a:t>Specific: all the critical measurements that go into making a cartridge</a:t>
            </a:r>
            <a:endParaRPr lang="en-US" dirty="0"/>
          </a:p>
        </p:txBody>
      </p:sp>
    </p:spTree>
    <p:extLst>
      <p:ext uri="{BB962C8B-B14F-4D97-AF65-F5344CB8AC3E}">
        <p14:creationId xmlns:p14="http://schemas.microsoft.com/office/powerpoint/2010/main" val="3737398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Nominal Vs Specific</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85900" y="1600200"/>
            <a:ext cx="6172200" cy="4114800"/>
          </a:xfrm>
        </p:spPr>
      </p:pic>
    </p:spTree>
    <p:extLst>
      <p:ext uri="{BB962C8B-B14F-4D97-AF65-F5344CB8AC3E}">
        <p14:creationId xmlns:p14="http://schemas.microsoft.com/office/powerpoint/2010/main" val="362678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Know Your Laws</a:t>
            </a:r>
            <a:endParaRPr lang="en-US" dirty="0"/>
          </a:p>
        </p:txBody>
      </p:sp>
      <p:sp>
        <p:nvSpPr>
          <p:cNvPr id="3" name="Content Placeholder 2"/>
          <p:cNvSpPr>
            <a:spLocks noGrp="1"/>
          </p:cNvSpPr>
          <p:nvPr>
            <p:ph sz="quarter" idx="13"/>
          </p:nvPr>
        </p:nvSpPr>
        <p:spPr/>
        <p:txBody>
          <a:bodyPr/>
          <a:lstStyle/>
          <a:p>
            <a:r>
              <a:rPr lang="en-US" dirty="0" smtClean="0"/>
              <a:t>Understand that there are both Federal and Local Laws prohibiting firearms on school property. </a:t>
            </a:r>
          </a:p>
          <a:p>
            <a:r>
              <a:rPr lang="en-US" dirty="0" smtClean="0"/>
              <a:t>Exceptions include: Sworn Law Enforcement Officers (LEOs) and citizens with written authorization from the superintendent or chief authority for that school.</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19319" y="1600200"/>
            <a:ext cx="5505362" cy="4114800"/>
          </a:xfrm>
        </p:spPr>
      </p:pic>
    </p:spTree>
    <p:extLst>
      <p:ext uri="{BB962C8B-B14F-4D97-AF65-F5344CB8AC3E}">
        <p14:creationId xmlns:p14="http://schemas.microsoft.com/office/powerpoint/2010/main" val="4014640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the exception</a:t>
            </a:r>
            <a:endParaRPr lang="en-US" dirty="0"/>
          </a:p>
        </p:txBody>
      </p:sp>
      <p:sp>
        <p:nvSpPr>
          <p:cNvPr id="3" name="Content Placeholder 2"/>
          <p:cNvSpPr>
            <a:spLocks noGrp="1"/>
          </p:cNvSpPr>
          <p:nvPr>
            <p:ph sz="quarter" idx="13"/>
          </p:nvPr>
        </p:nvSpPr>
        <p:spPr/>
        <p:txBody>
          <a:bodyPr/>
          <a:lstStyle/>
          <a:p>
            <a:r>
              <a:rPr lang="en-US" dirty="0" smtClean="0"/>
              <a:t>At the base or the widest point</a:t>
            </a:r>
            <a:endParaRPr lang="en-US" dirty="0"/>
          </a:p>
        </p:txBody>
      </p:sp>
    </p:spTree>
    <p:extLst>
      <p:ext uri="{BB962C8B-B14F-4D97-AF65-F5344CB8AC3E}">
        <p14:creationId xmlns:p14="http://schemas.microsoft.com/office/powerpoint/2010/main" val="2886485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99588" y="1600200"/>
            <a:ext cx="4944824" cy="4114800"/>
          </a:xfrm>
        </p:spPr>
      </p:pic>
    </p:spTree>
    <p:extLst>
      <p:ext uri="{BB962C8B-B14F-4D97-AF65-F5344CB8AC3E}">
        <p14:creationId xmlns:p14="http://schemas.microsoft.com/office/powerpoint/2010/main" val="1399731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 ID</a:t>
            </a:r>
            <a:endParaRPr lang="en-US" dirty="0"/>
          </a:p>
        </p:txBody>
      </p:sp>
      <p:sp>
        <p:nvSpPr>
          <p:cNvPr id="3" name="Content Placeholder 2"/>
          <p:cNvSpPr>
            <a:spLocks noGrp="1"/>
          </p:cNvSpPr>
          <p:nvPr>
            <p:ph sz="quarter" idx="13"/>
          </p:nvPr>
        </p:nvSpPr>
        <p:spPr/>
        <p:txBody>
          <a:bodyPr/>
          <a:lstStyle/>
          <a:p>
            <a:r>
              <a:rPr lang="en-US" dirty="0" smtClean="0"/>
              <a:t>What’s needed</a:t>
            </a:r>
          </a:p>
          <a:p>
            <a:r>
              <a:rPr lang="en-US" dirty="0" smtClean="0"/>
              <a:t>Reference powder samples or Profiles in Propellants Book</a:t>
            </a:r>
          </a:p>
          <a:p>
            <a:r>
              <a:rPr lang="en-US" dirty="0" smtClean="0"/>
              <a:t>Stereomicroscope</a:t>
            </a:r>
          </a:p>
          <a:p>
            <a:r>
              <a:rPr lang="en-US" dirty="0" smtClean="0"/>
              <a:t>Bunsen burner and probe</a:t>
            </a:r>
          </a:p>
          <a:p>
            <a:r>
              <a:rPr lang="en-US" dirty="0" smtClean="0"/>
              <a:t>Optional-</a:t>
            </a:r>
            <a:r>
              <a:rPr lang="en-US" b="1" dirty="0"/>
              <a:t> Diphenylamine</a:t>
            </a:r>
            <a:r>
              <a:rPr lang="en-US" dirty="0"/>
              <a:t> </a:t>
            </a:r>
            <a:r>
              <a:rPr lang="en-US" dirty="0" smtClean="0"/>
              <a:t> Test</a:t>
            </a:r>
          </a:p>
          <a:p>
            <a:r>
              <a:rPr lang="en-US" dirty="0" smtClean="0"/>
              <a:t>Typically done during shooting reconstruction/GSR testing</a:t>
            </a:r>
            <a:endParaRPr lang="en-US" dirty="0"/>
          </a:p>
        </p:txBody>
      </p:sp>
    </p:spTree>
    <p:extLst>
      <p:ext uri="{BB962C8B-B14F-4D97-AF65-F5344CB8AC3E}">
        <p14:creationId xmlns:p14="http://schemas.microsoft.com/office/powerpoint/2010/main" val="3022107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Gunpowder-1lb cans</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28800" y="1600200"/>
            <a:ext cx="5486400" cy="4114800"/>
          </a:xfrm>
        </p:spPr>
      </p:pic>
    </p:spTree>
    <p:extLst>
      <p:ext uri="{BB962C8B-B14F-4D97-AF65-F5344CB8AC3E}">
        <p14:creationId xmlns:p14="http://schemas.microsoft.com/office/powerpoint/2010/main" val="1890505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sure you Get Smokeless</a:t>
            </a:r>
            <a:endParaRPr lang="en-US" dirty="0"/>
          </a:p>
        </p:txBody>
      </p:sp>
      <p:pic>
        <p:nvPicPr>
          <p:cNvPr id="4" name="burning gun powder_0001">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828800" y="1600200"/>
            <a:ext cx="5486400" cy="4114800"/>
          </a:xfrm>
        </p:spPr>
      </p:pic>
    </p:spTree>
    <p:extLst>
      <p:ext uri="{BB962C8B-B14F-4D97-AF65-F5344CB8AC3E}">
        <p14:creationId xmlns:p14="http://schemas.microsoft.com/office/powerpoint/2010/main" val="2819300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96996" y="1600200"/>
            <a:ext cx="3150007" cy="4114800"/>
          </a:xfrm>
        </p:spPr>
      </p:pic>
    </p:spTree>
    <p:extLst>
      <p:ext uri="{BB962C8B-B14F-4D97-AF65-F5344CB8AC3E}">
        <p14:creationId xmlns:p14="http://schemas.microsoft.com/office/powerpoint/2010/main" val="1039466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 ID</a:t>
            </a:r>
            <a:endParaRPr lang="en-US" dirty="0"/>
          </a:p>
        </p:txBody>
      </p:sp>
      <p:sp>
        <p:nvSpPr>
          <p:cNvPr id="3" name="Content Placeholder 2"/>
          <p:cNvSpPr>
            <a:spLocks noGrp="1"/>
          </p:cNvSpPr>
          <p:nvPr>
            <p:ph sz="quarter" idx="13"/>
          </p:nvPr>
        </p:nvSpPr>
        <p:spPr/>
        <p:txBody>
          <a:bodyPr/>
          <a:lstStyle/>
          <a:p>
            <a:r>
              <a:rPr lang="en-US" dirty="0" smtClean="0"/>
              <a:t>Morphological exam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133600"/>
            <a:ext cx="5105400" cy="3257550"/>
          </a:xfrm>
          <a:prstGeom prst="rect">
            <a:avLst/>
          </a:prstGeom>
        </p:spPr>
      </p:pic>
    </p:spTree>
    <p:extLst>
      <p:ext uri="{BB962C8B-B14F-4D97-AF65-F5344CB8AC3E}">
        <p14:creationId xmlns:p14="http://schemas.microsoft.com/office/powerpoint/2010/main" val="3488807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 ID</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09750" y="2733675"/>
            <a:ext cx="5524500" cy="1847850"/>
          </a:xfrm>
        </p:spPr>
      </p:pic>
    </p:spTree>
    <p:extLst>
      <p:ext uri="{BB962C8B-B14F-4D97-AF65-F5344CB8AC3E}">
        <p14:creationId xmlns:p14="http://schemas.microsoft.com/office/powerpoint/2010/main" val="1505321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 ID 	</a:t>
            </a:r>
            <a:endParaRPr lang="en-US" dirty="0"/>
          </a:p>
        </p:txBody>
      </p:sp>
      <p:sp>
        <p:nvSpPr>
          <p:cNvPr id="3" name="Content Placeholder 2"/>
          <p:cNvSpPr>
            <a:spLocks noGrp="1"/>
          </p:cNvSpPr>
          <p:nvPr>
            <p:ph sz="quarter" idx="13"/>
          </p:nvPr>
        </p:nvSpPr>
        <p:spPr/>
        <p:txBody>
          <a:bodyPr/>
          <a:lstStyle/>
          <a:p>
            <a:r>
              <a:rPr lang="en-US" dirty="0" smtClean="0"/>
              <a:t>Preservation of Evidence Sample with a standard microscope slide and coverslip</a:t>
            </a:r>
            <a:endParaRPr lang="en-US" dirty="0"/>
          </a:p>
        </p:txBody>
      </p:sp>
    </p:spTree>
    <p:extLst>
      <p:ext uri="{BB962C8B-B14F-4D97-AF65-F5344CB8AC3E}">
        <p14:creationId xmlns:p14="http://schemas.microsoft.com/office/powerpoint/2010/main" val="2875395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CYA	</a:t>
            </a:r>
            <a:br>
              <a:rPr lang="en-US" dirty="0" smtClean="0"/>
            </a:br>
            <a:endParaRPr lang="en-US" dirty="0"/>
          </a:p>
        </p:txBody>
      </p:sp>
      <p:sp>
        <p:nvSpPr>
          <p:cNvPr id="3" name="Content Placeholder 2"/>
          <p:cNvSpPr>
            <a:spLocks noGrp="1"/>
          </p:cNvSpPr>
          <p:nvPr>
            <p:ph sz="quarter" idx="13"/>
          </p:nvPr>
        </p:nvSpPr>
        <p:spPr/>
        <p:txBody>
          <a:bodyPr/>
          <a:lstStyle/>
          <a:p>
            <a:r>
              <a:rPr lang="en-US" dirty="0" smtClean="0"/>
              <a:t>Verbal authorization is not sufficient to protect your self. Most schools have weapon policies that are far more restrictive than what is dictated by law. Even if you have no weapons or live ammunition, I strongly suggest you get </a:t>
            </a:r>
            <a:r>
              <a:rPr lang="en-US" b="1" u="sng" dirty="0" smtClean="0"/>
              <a:t>written authorization </a:t>
            </a:r>
            <a:r>
              <a:rPr lang="en-US" dirty="0" smtClean="0"/>
              <a:t>for firearm related materials you intend to bring on campus!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819400"/>
            <a:ext cx="5105400" cy="25908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Probe-only 1 grain of powder needed</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361228" y="1600200"/>
            <a:ext cx="4421544" cy="4114800"/>
          </a:xfrm>
        </p:spPr>
      </p:pic>
    </p:spTree>
    <p:extLst>
      <p:ext uri="{BB962C8B-B14F-4D97-AF65-F5344CB8AC3E}">
        <p14:creationId xmlns:p14="http://schemas.microsoft.com/office/powerpoint/2010/main" val="3269849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Probe	</a:t>
            </a:r>
            <a:endParaRPr lang="en-US" dirty="0"/>
          </a:p>
        </p:txBody>
      </p:sp>
      <p:sp>
        <p:nvSpPr>
          <p:cNvPr id="3" name="Content Placeholder 2"/>
          <p:cNvSpPr>
            <a:spLocks noGrp="1"/>
          </p:cNvSpPr>
          <p:nvPr>
            <p:ph sz="quarter" idx="13"/>
          </p:nvPr>
        </p:nvSpPr>
        <p:spPr/>
        <p:txBody>
          <a:bodyPr/>
          <a:lstStyle/>
          <a:p>
            <a:r>
              <a:rPr lang="en-US" dirty="0" smtClean="0"/>
              <a:t>Only 1 grain of suspected gunpowder needed</a:t>
            </a:r>
          </a:p>
          <a:p>
            <a:r>
              <a:rPr lang="en-US" dirty="0" smtClean="0"/>
              <a:t>Keep the stock powder away from the test area</a:t>
            </a:r>
          </a:p>
          <a:p>
            <a:r>
              <a:rPr lang="en-US" dirty="0" smtClean="0"/>
              <a:t>Positive result is vaporization</a:t>
            </a:r>
            <a:endParaRPr lang="en-US" dirty="0"/>
          </a:p>
        </p:txBody>
      </p:sp>
    </p:spTree>
    <p:extLst>
      <p:ext uri="{BB962C8B-B14F-4D97-AF65-F5344CB8AC3E}">
        <p14:creationId xmlns:p14="http://schemas.microsoft.com/office/powerpoint/2010/main" val="941393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Shooting Reconstruction</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16200000">
            <a:off x="2514600" y="2291118"/>
            <a:ext cx="4114800" cy="2732964"/>
          </a:xfrm>
        </p:spPr>
      </p:pic>
    </p:spTree>
    <p:extLst>
      <p:ext uri="{BB962C8B-B14F-4D97-AF65-F5344CB8AC3E}">
        <p14:creationId xmlns:p14="http://schemas.microsoft.com/office/powerpoint/2010/main" val="469787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Shooting Reconstruction</a:t>
            </a:r>
            <a:endParaRPr lang="en-US" dirty="0"/>
          </a:p>
        </p:txBody>
      </p:sp>
      <p:sp>
        <p:nvSpPr>
          <p:cNvPr id="3" name="Content Placeholder 2"/>
          <p:cNvSpPr>
            <a:spLocks noGrp="1"/>
          </p:cNvSpPr>
          <p:nvPr>
            <p:ph sz="quarter" idx="13"/>
          </p:nvPr>
        </p:nvSpPr>
        <p:spPr/>
        <p:txBody>
          <a:bodyPr/>
          <a:lstStyle/>
          <a:p>
            <a:r>
              <a:rPr lang="en-US" dirty="0" smtClean="0"/>
              <a:t>Done when its self defense or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209800"/>
            <a:ext cx="4064000" cy="3289300"/>
          </a:xfrm>
          <a:prstGeom prst="rect">
            <a:avLst/>
          </a:prstGeom>
        </p:spPr>
      </p:pic>
    </p:spTree>
    <p:extLst>
      <p:ext uri="{BB962C8B-B14F-4D97-AF65-F5344CB8AC3E}">
        <p14:creationId xmlns:p14="http://schemas.microsoft.com/office/powerpoint/2010/main" val="1430736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needed </a:t>
            </a:r>
            <a:endParaRPr lang="en-US" dirty="0"/>
          </a:p>
        </p:txBody>
      </p:sp>
      <p:sp>
        <p:nvSpPr>
          <p:cNvPr id="3" name="Content Placeholder 2"/>
          <p:cNvSpPr>
            <a:spLocks noGrp="1"/>
          </p:cNvSpPr>
          <p:nvPr>
            <p:ph sz="quarter" idx="13"/>
          </p:nvPr>
        </p:nvSpPr>
        <p:spPr/>
        <p:txBody>
          <a:bodyPr/>
          <a:lstStyle/>
          <a:p>
            <a:r>
              <a:rPr lang="en-US" dirty="0" smtClean="0"/>
              <a:t>Target/Victim</a:t>
            </a:r>
          </a:p>
          <a:p>
            <a:r>
              <a:rPr lang="en-US" dirty="0" smtClean="0"/>
              <a:t>Density and Diameter</a:t>
            </a:r>
          </a:p>
          <a:p>
            <a:r>
              <a:rPr lang="en-US" dirty="0" smtClean="0"/>
              <a:t>Intended to determine the muzzle to target distance</a:t>
            </a:r>
          </a:p>
          <a:p>
            <a:r>
              <a:rPr lang="en-US" dirty="0" smtClean="0"/>
              <a:t>Can provide you with digital copies of known/unknown, send a flash drive</a:t>
            </a:r>
          </a:p>
        </p:txBody>
      </p:sp>
    </p:spTree>
    <p:extLst>
      <p:ext uri="{BB962C8B-B14F-4D97-AF65-F5344CB8AC3E}">
        <p14:creationId xmlns:p14="http://schemas.microsoft.com/office/powerpoint/2010/main" val="3284704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Shotgun Reconstruction</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14500" y="1752600"/>
            <a:ext cx="5715000" cy="3810000"/>
          </a:xfrm>
        </p:spPr>
      </p:pic>
    </p:spTree>
    <p:extLst>
      <p:ext uri="{BB962C8B-B14F-4D97-AF65-F5344CB8AC3E}">
        <p14:creationId xmlns:p14="http://schemas.microsoft.com/office/powerpoint/2010/main" val="2463028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Note	</a:t>
            </a:r>
            <a:endParaRPr lang="en-US" dirty="0"/>
          </a:p>
        </p:txBody>
      </p:sp>
      <p:sp>
        <p:nvSpPr>
          <p:cNvPr id="3" name="Content Placeholder 2"/>
          <p:cNvSpPr>
            <a:spLocks noGrp="1"/>
          </p:cNvSpPr>
          <p:nvPr>
            <p:ph sz="quarter" idx="13"/>
          </p:nvPr>
        </p:nvSpPr>
        <p:spPr/>
        <p:txBody>
          <a:bodyPr/>
          <a:lstStyle/>
          <a:p>
            <a:r>
              <a:rPr lang="en-US" dirty="0" smtClean="0"/>
              <a:t>Can’t find materials, send me an email and let me know how I can help</a:t>
            </a:r>
          </a:p>
          <a:p>
            <a:r>
              <a:rPr lang="en-US" dirty="0" smtClean="0"/>
              <a:t>Consider making a field trip and we will make up samples for you</a:t>
            </a:r>
          </a:p>
          <a:p>
            <a:r>
              <a:rPr lang="en-US" dirty="0" smtClean="0"/>
              <a:t>Thank you for your interest in safely teaching forensic firearms</a:t>
            </a:r>
            <a:endParaRPr lang="en-US" dirty="0"/>
          </a:p>
        </p:txBody>
      </p:sp>
    </p:spTree>
    <p:extLst>
      <p:ext uri="{BB962C8B-B14F-4D97-AF65-F5344CB8AC3E}">
        <p14:creationId xmlns:p14="http://schemas.microsoft.com/office/powerpoint/2010/main" val="280799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Rules Regarding Firearms</a:t>
            </a:r>
            <a:endParaRPr lang="en-US" dirty="0"/>
          </a:p>
        </p:txBody>
      </p:sp>
      <p:sp>
        <p:nvSpPr>
          <p:cNvPr id="3" name="Content Placeholder 2"/>
          <p:cNvSpPr>
            <a:spLocks noGrp="1"/>
          </p:cNvSpPr>
          <p:nvPr>
            <p:ph sz="quarter" idx="13"/>
          </p:nvPr>
        </p:nvSpPr>
        <p:spPr/>
        <p:txBody>
          <a:bodyPr/>
          <a:lstStyle/>
          <a:p>
            <a:r>
              <a:rPr lang="en-US" dirty="0" smtClean="0"/>
              <a:t>Note in NYS we are in the midst of new regulations that are being challenged in court. All information is subject to change.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Act Info</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028950" y="1600200"/>
            <a:ext cx="3086100" cy="4114800"/>
          </a:xfrm>
        </p:spPr>
      </p:pic>
    </p:spTree>
    <p:extLst>
      <p:ext uri="{BB962C8B-B14F-4D97-AF65-F5344CB8AC3E}">
        <p14:creationId xmlns:p14="http://schemas.microsoft.com/office/powerpoint/2010/main" val="266942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 Regs</a:t>
            </a:r>
            <a:endParaRPr lang="en-US" dirty="0"/>
          </a:p>
        </p:txBody>
      </p:sp>
      <p:pic>
        <p:nvPicPr>
          <p:cNvPr id="4" name="Picture 9" descr="Sample of ATF F 4473"/>
          <p:cNvPicPr>
            <a:picLocks noGrp="1" noChangeAspect="1" noChangeArrowheads="1"/>
          </p:cNvPicPr>
          <p:nvPr>
            <p:ph sz="quarter" idx="13"/>
          </p:nvPr>
        </p:nvPicPr>
        <p:blipFill>
          <a:blip r:embed="rId2" cstate="print"/>
          <a:stretch>
            <a:fillRect/>
          </a:stretch>
        </p:blipFill>
        <p:spPr bwMode="auto">
          <a:xfrm>
            <a:off x="2982870" y="1600200"/>
            <a:ext cx="3178259"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198</TotalTime>
  <Words>953</Words>
  <Application>Microsoft Office PowerPoint</Application>
  <PresentationFormat>On-screen Show (4:3)</PresentationFormat>
  <Paragraphs>157</Paragraphs>
  <Slides>66</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Arial Narrow</vt:lpstr>
      <vt:lpstr>Horizon</vt:lpstr>
      <vt:lpstr>Firearms in the Class Room</vt:lpstr>
      <vt:lpstr>Contact Info </vt:lpstr>
      <vt:lpstr>Overview</vt:lpstr>
      <vt:lpstr>PowerPoint Presentation</vt:lpstr>
      <vt:lpstr>Know Your Laws</vt:lpstr>
      <vt:lpstr>CYA  </vt:lpstr>
      <vt:lpstr>General Rules Regarding Firearms</vt:lpstr>
      <vt:lpstr>Safe Act Info</vt:lpstr>
      <vt:lpstr>Fed Regs</vt:lpstr>
      <vt:lpstr>Short Version</vt:lpstr>
      <vt:lpstr>A few words of caution</vt:lpstr>
      <vt:lpstr>Consider ID Marks/Loss Prevention</vt:lpstr>
      <vt:lpstr>Fired Component ID</vt:lpstr>
      <vt:lpstr>Beware of BS</vt:lpstr>
      <vt:lpstr>Vet Your Sources!!!!!</vt:lpstr>
      <vt:lpstr>Recent Proof</vt:lpstr>
      <vt:lpstr>SWAT Standoff</vt:lpstr>
      <vt:lpstr>Sources  </vt:lpstr>
      <vt:lpstr>How to Teach Firearms….Without Firearms</vt:lpstr>
      <vt:lpstr>alternative</vt:lpstr>
      <vt:lpstr>What do you need ?</vt:lpstr>
      <vt:lpstr>Bullet Maps  </vt:lpstr>
      <vt:lpstr>Caliper and Scales</vt:lpstr>
      <vt:lpstr>Scales/balances</vt:lpstr>
      <vt:lpstr>Scales/Balances</vt:lpstr>
      <vt:lpstr>Grains</vt:lpstr>
      <vt:lpstr>Calipers</vt:lpstr>
      <vt:lpstr>Calipers</vt:lpstr>
      <vt:lpstr>Caliper USE</vt:lpstr>
      <vt:lpstr>Supply Resources</vt:lpstr>
      <vt:lpstr>Supplies- plan ahead</vt:lpstr>
      <vt:lpstr>PowerPoint Presentation</vt:lpstr>
      <vt:lpstr>Ammo/component availability</vt:lpstr>
      <vt:lpstr>A suggestion….. </vt:lpstr>
      <vt:lpstr>Agreement</vt:lpstr>
      <vt:lpstr>DEA Agent Demo</vt:lpstr>
      <vt:lpstr>Safety Considerations</vt:lpstr>
      <vt:lpstr>Safety</vt:lpstr>
      <vt:lpstr>Safety</vt:lpstr>
      <vt:lpstr>Firearms Lab Exercises</vt:lpstr>
      <vt:lpstr>What's needed </vt:lpstr>
      <vt:lpstr>Reference Suggestion</vt:lpstr>
      <vt:lpstr>Bullet Class Char/Caliber Determination</vt:lpstr>
      <vt:lpstr>Bullet Lab-what’s needed </vt:lpstr>
      <vt:lpstr>Bullet class Char.</vt:lpstr>
      <vt:lpstr>Bullet Class Char. </vt:lpstr>
      <vt:lpstr>Bullet Class Char.</vt:lpstr>
      <vt:lpstr>What’s Caliber? </vt:lpstr>
      <vt:lpstr>Nominal Vs Specific</vt:lpstr>
      <vt:lpstr>PowerPoint Presentation</vt:lpstr>
      <vt:lpstr>Remember the exception</vt:lpstr>
      <vt:lpstr>PowerPoint Presentation</vt:lpstr>
      <vt:lpstr>Powder ID</vt:lpstr>
      <vt:lpstr>Gunpowder-1lb cans</vt:lpstr>
      <vt:lpstr>Make sure you Get Smokeless</vt:lpstr>
      <vt:lpstr>Or </vt:lpstr>
      <vt:lpstr>Powder ID</vt:lpstr>
      <vt:lpstr>Powder ID</vt:lpstr>
      <vt:lpstr>Powder ID  </vt:lpstr>
      <vt:lpstr>Hot Probe-only 1 grain of powder needed</vt:lpstr>
      <vt:lpstr>Hot Probe </vt:lpstr>
      <vt:lpstr>Shooting Reconstruction</vt:lpstr>
      <vt:lpstr>Shooting Reconstruction</vt:lpstr>
      <vt:lpstr>What’s needed </vt:lpstr>
      <vt:lpstr>Shotgun Reconstruction</vt:lpstr>
      <vt:lpstr>Final Note </vt:lpstr>
    </vt:vector>
  </TitlesOfParts>
  <Company>Onondaga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Firearms in the Class Room</dc:title>
  <dc:creator>hlmkuri</dc:creator>
  <cp:lastModifiedBy>Matthew T Kurimsky</cp:lastModifiedBy>
  <cp:revision>31</cp:revision>
  <dcterms:created xsi:type="dcterms:W3CDTF">2013-04-25T11:35:21Z</dcterms:created>
  <dcterms:modified xsi:type="dcterms:W3CDTF">2019-07-15T23:07:39Z</dcterms:modified>
</cp:coreProperties>
</file>